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8"/>
  </p:notesMasterIdLst>
  <p:sldIdLst>
    <p:sldId id="258" r:id="rId2"/>
    <p:sldId id="259" r:id="rId3"/>
    <p:sldId id="299" r:id="rId4"/>
    <p:sldId id="296" r:id="rId5"/>
    <p:sldId id="312" r:id="rId6"/>
    <p:sldId id="300" r:id="rId7"/>
    <p:sldId id="321" r:id="rId8"/>
    <p:sldId id="323" r:id="rId9"/>
    <p:sldId id="301" r:id="rId10"/>
    <p:sldId id="314" r:id="rId11"/>
    <p:sldId id="322" r:id="rId12"/>
    <p:sldId id="316" r:id="rId13"/>
    <p:sldId id="317" r:id="rId14"/>
    <p:sldId id="315" r:id="rId15"/>
    <p:sldId id="304" r:id="rId16"/>
    <p:sldId id="305" r:id="rId17"/>
    <p:sldId id="306" r:id="rId18"/>
    <p:sldId id="307" r:id="rId19"/>
    <p:sldId id="308" r:id="rId20"/>
    <p:sldId id="309" r:id="rId21"/>
    <p:sldId id="310" r:id="rId22"/>
    <p:sldId id="311" r:id="rId23"/>
    <p:sldId id="318" r:id="rId24"/>
    <p:sldId id="319" r:id="rId25"/>
    <p:sldId id="320" r:id="rId26"/>
    <p:sldId id="295"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181"/>
    <a:srgbClr val="C42F1B"/>
    <a:srgbClr val="F8EEED"/>
    <a:srgbClr val="ED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24" autoAdjust="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navette\Pipes\Commerce\clients\production%20en%20cours\Conseil%20de%20l'Ordre%20des%20Architectes%20de%20Normandie\tris%20sp&#233;ciaux%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navette\Pipes\Commerce\clients\production%20en%20cours\Conseil%20de%20l'Ordre%20des%20Architectes%20de%20Normandie\tris%20sp&#233;ciaux%20v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navette\Pipes\Commerce\clients\production%20en%20cours\Conseil%20de%20l'Ordre%20des%20Architectes%20de%20Normandie\tris%20sp&#233;ciaux%20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navette\Pipes\Commerce\clients\production%20en%20cours\Conseil%20de%20l'Ordre%20des%20Architectes%20de%20Normandie\tris%20sp&#233;ciaux%20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navette\Pipes\Commerce\clients\production%20en%20cours\Conseil%20de%20l'Ordre%20des%20Architectes%20de%20Normandie\tris%20sp&#233;ciaux%20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Moyenne (entre 1 et 4 étoiles) selon la taille de l'agence </a:t>
            </a:r>
          </a:p>
          <a:p>
            <a:pPr>
              <a:defRPr/>
            </a:pPr>
            <a:r>
              <a:rPr lang="fr-FR" dirty="0"/>
              <a:t>(nombre de collaborateurs)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Feuil2!$B$3</c:f>
              <c:strCache>
                <c:ptCount val="1"/>
                <c:pt idx="0">
                  <c:v>AUCUN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Feuil2!$A$4:$A$10</c:f>
              <c:strCache>
                <c:ptCount val="7"/>
                <c:pt idx="0">
                  <c:v>Déclaration de principe, stratégie en matière de RSE ?</c:v>
                </c:pt>
                <c:pt idx="1">
                  <c:v>S’impliquer rapidement et simplement, au sein même de son entreprise ?</c:v>
                </c:pt>
                <c:pt idx="2">
                  <c:v>Liens avec ses relations professionnelles dans cette vision responsable et de valeurs partagées ?</c:v>
                </c:pt>
                <c:pt idx="3">
                  <c:v>Effectuer sa veille réglementaire et intégrer les évolutions dans ses missions ?</c:v>
                </c:pt>
                <c:pt idx="4">
                  <c:v>Communiquer en interne, avec ses salariés, les informations en lien avec la RSE ?</c:v>
                </c:pt>
                <c:pt idx="5">
                  <c:v>Communiquer en externe les informations en lien avec la RSE, en associant notamment les bureaux d’études et autres partenaires de la maitrise d’oeuvre ?</c:v>
                </c:pt>
                <c:pt idx="6">
                  <c:v>Relations avec ses salariés ?</c:v>
                </c:pt>
              </c:strCache>
            </c:strRef>
          </c:cat>
          <c:val>
            <c:numRef>
              <c:f>Feuil2!$B$4:$B$10</c:f>
              <c:numCache>
                <c:formatCode>General</c:formatCode>
                <c:ptCount val="7"/>
                <c:pt idx="0">
                  <c:v>1.8</c:v>
                </c:pt>
                <c:pt idx="1">
                  <c:v>2.2000000000000002</c:v>
                </c:pt>
                <c:pt idx="2">
                  <c:v>2.1</c:v>
                </c:pt>
                <c:pt idx="3">
                  <c:v>2</c:v>
                </c:pt>
                <c:pt idx="5">
                  <c:v>1.7</c:v>
                </c:pt>
              </c:numCache>
            </c:numRef>
          </c:val>
          <c:extLst>
            <c:ext xmlns:c16="http://schemas.microsoft.com/office/drawing/2014/chart" uri="{C3380CC4-5D6E-409C-BE32-E72D297353CC}">
              <c16:uniqueId val="{00000000-80AE-4EF9-830D-E262AFA57C49}"/>
            </c:ext>
          </c:extLst>
        </c:ser>
        <c:ser>
          <c:idx val="1"/>
          <c:order val="1"/>
          <c:tx>
            <c:strRef>
              <c:f>Feuil2!$C$3</c:f>
              <c:strCache>
                <c:ptCount val="1"/>
                <c:pt idx="0">
                  <c:v>DE 1 À 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Feuil2!$A$4:$A$10</c:f>
              <c:strCache>
                <c:ptCount val="7"/>
                <c:pt idx="0">
                  <c:v>Déclaration de principe, stratégie en matière de RSE ?</c:v>
                </c:pt>
                <c:pt idx="1">
                  <c:v>S’impliquer rapidement et simplement, au sein même de son entreprise ?</c:v>
                </c:pt>
                <c:pt idx="2">
                  <c:v>Liens avec ses relations professionnelles dans cette vision responsable et de valeurs partagées ?</c:v>
                </c:pt>
                <c:pt idx="3">
                  <c:v>Effectuer sa veille réglementaire et intégrer les évolutions dans ses missions ?</c:v>
                </c:pt>
                <c:pt idx="4">
                  <c:v>Communiquer en interne, avec ses salariés, les informations en lien avec la RSE ?</c:v>
                </c:pt>
                <c:pt idx="5">
                  <c:v>Communiquer en externe les informations en lien avec la RSE, en associant notamment les bureaux d’études et autres partenaires de la maitrise d’oeuvre ?</c:v>
                </c:pt>
                <c:pt idx="6">
                  <c:v>Relations avec ses salariés ?</c:v>
                </c:pt>
              </c:strCache>
            </c:strRef>
          </c:cat>
          <c:val>
            <c:numRef>
              <c:f>Feuil2!$C$4:$C$10</c:f>
              <c:numCache>
                <c:formatCode>General</c:formatCode>
                <c:ptCount val="7"/>
                <c:pt idx="0">
                  <c:v>1.6</c:v>
                </c:pt>
                <c:pt idx="1">
                  <c:v>2.1</c:v>
                </c:pt>
                <c:pt idx="2">
                  <c:v>2</c:v>
                </c:pt>
                <c:pt idx="3">
                  <c:v>2</c:v>
                </c:pt>
                <c:pt idx="4">
                  <c:v>1.9</c:v>
                </c:pt>
                <c:pt idx="5">
                  <c:v>1.6</c:v>
                </c:pt>
                <c:pt idx="6">
                  <c:v>2.2000000000000002</c:v>
                </c:pt>
              </c:numCache>
            </c:numRef>
          </c:val>
          <c:extLst>
            <c:ext xmlns:c16="http://schemas.microsoft.com/office/drawing/2014/chart" uri="{C3380CC4-5D6E-409C-BE32-E72D297353CC}">
              <c16:uniqueId val="{00000001-80AE-4EF9-830D-E262AFA57C49}"/>
            </c:ext>
          </c:extLst>
        </c:ser>
        <c:ser>
          <c:idx val="2"/>
          <c:order val="2"/>
          <c:tx>
            <c:strRef>
              <c:f>Feuil2!$D$3</c:f>
              <c:strCache>
                <c:ptCount val="1"/>
                <c:pt idx="0">
                  <c:v>DE 5 À 9</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Feuil2!$A$4:$A$10</c:f>
              <c:strCache>
                <c:ptCount val="7"/>
                <c:pt idx="0">
                  <c:v>Déclaration de principe, stratégie en matière de RSE ?</c:v>
                </c:pt>
                <c:pt idx="1">
                  <c:v>S’impliquer rapidement et simplement, au sein même de son entreprise ?</c:v>
                </c:pt>
                <c:pt idx="2">
                  <c:v>Liens avec ses relations professionnelles dans cette vision responsable et de valeurs partagées ?</c:v>
                </c:pt>
                <c:pt idx="3">
                  <c:v>Effectuer sa veille réglementaire et intégrer les évolutions dans ses missions ?</c:v>
                </c:pt>
                <c:pt idx="4">
                  <c:v>Communiquer en interne, avec ses salariés, les informations en lien avec la RSE ?</c:v>
                </c:pt>
                <c:pt idx="5">
                  <c:v>Communiquer en externe les informations en lien avec la RSE, en associant notamment les bureaux d’études et autres partenaires de la maitrise d’oeuvre ?</c:v>
                </c:pt>
                <c:pt idx="6">
                  <c:v>Relations avec ses salariés ?</c:v>
                </c:pt>
              </c:strCache>
            </c:strRef>
          </c:cat>
          <c:val>
            <c:numRef>
              <c:f>Feuil2!$D$4:$D$10</c:f>
              <c:numCache>
                <c:formatCode>General</c:formatCode>
                <c:ptCount val="7"/>
                <c:pt idx="0">
                  <c:v>2.1</c:v>
                </c:pt>
                <c:pt idx="1">
                  <c:v>2.6</c:v>
                </c:pt>
                <c:pt idx="2">
                  <c:v>2.7</c:v>
                </c:pt>
                <c:pt idx="3">
                  <c:v>2.4</c:v>
                </c:pt>
                <c:pt idx="4">
                  <c:v>2.4</c:v>
                </c:pt>
                <c:pt idx="5">
                  <c:v>2.2000000000000002</c:v>
                </c:pt>
                <c:pt idx="6">
                  <c:v>2.4</c:v>
                </c:pt>
              </c:numCache>
            </c:numRef>
          </c:val>
          <c:extLst>
            <c:ext xmlns:c16="http://schemas.microsoft.com/office/drawing/2014/chart" uri="{C3380CC4-5D6E-409C-BE32-E72D297353CC}">
              <c16:uniqueId val="{00000002-80AE-4EF9-830D-E262AFA57C49}"/>
            </c:ext>
          </c:extLst>
        </c:ser>
        <c:ser>
          <c:idx val="3"/>
          <c:order val="3"/>
          <c:tx>
            <c:strRef>
              <c:f>Feuil2!$E$3</c:f>
              <c:strCache>
                <c:ptCount val="1"/>
                <c:pt idx="0">
                  <c:v>10 ET PLUS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Feuil2!$A$4:$A$10</c:f>
              <c:strCache>
                <c:ptCount val="7"/>
                <c:pt idx="0">
                  <c:v>Déclaration de principe, stratégie en matière de RSE ?</c:v>
                </c:pt>
                <c:pt idx="1">
                  <c:v>S’impliquer rapidement et simplement, au sein même de son entreprise ?</c:v>
                </c:pt>
                <c:pt idx="2">
                  <c:v>Liens avec ses relations professionnelles dans cette vision responsable et de valeurs partagées ?</c:v>
                </c:pt>
                <c:pt idx="3">
                  <c:v>Effectuer sa veille réglementaire et intégrer les évolutions dans ses missions ?</c:v>
                </c:pt>
                <c:pt idx="4">
                  <c:v>Communiquer en interne, avec ses salariés, les informations en lien avec la RSE ?</c:v>
                </c:pt>
                <c:pt idx="5">
                  <c:v>Communiquer en externe les informations en lien avec la RSE, en associant notamment les bureaux d’études et autres partenaires de la maitrise d’oeuvre ?</c:v>
                </c:pt>
                <c:pt idx="6">
                  <c:v>Relations avec ses salariés ?</c:v>
                </c:pt>
              </c:strCache>
            </c:strRef>
          </c:cat>
          <c:val>
            <c:numRef>
              <c:f>Feuil2!$E$4:$E$10</c:f>
              <c:numCache>
                <c:formatCode>General</c:formatCode>
                <c:ptCount val="7"/>
                <c:pt idx="0">
                  <c:v>2.2000000000000002</c:v>
                </c:pt>
                <c:pt idx="1">
                  <c:v>2.5</c:v>
                </c:pt>
                <c:pt idx="2">
                  <c:v>2.2000000000000002</c:v>
                </c:pt>
                <c:pt idx="3">
                  <c:v>2.7</c:v>
                </c:pt>
                <c:pt idx="4">
                  <c:v>2.7</c:v>
                </c:pt>
                <c:pt idx="5">
                  <c:v>2.4</c:v>
                </c:pt>
                <c:pt idx="6">
                  <c:v>3.3</c:v>
                </c:pt>
              </c:numCache>
            </c:numRef>
          </c:val>
          <c:extLst>
            <c:ext xmlns:c16="http://schemas.microsoft.com/office/drawing/2014/chart" uri="{C3380CC4-5D6E-409C-BE32-E72D297353CC}">
              <c16:uniqueId val="{00000003-80AE-4EF9-830D-E262AFA57C49}"/>
            </c:ext>
          </c:extLst>
        </c:ser>
        <c:dLbls>
          <c:dLblPos val="outEnd"/>
          <c:showLegendKey val="0"/>
          <c:showVal val="1"/>
          <c:showCatName val="0"/>
          <c:showSerName val="0"/>
          <c:showPercent val="0"/>
          <c:showBubbleSize val="0"/>
        </c:dLbls>
        <c:gapWidth val="219"/>
        <c:overlap val="-27"/>
        <c:axId val="1029529792"/>
        <c:axId val="1029518752"/>
      </c:barChart>
      <c:catAx>
        <c:axId val="10295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18752"/>
        <c:crosses val="autoZero"/>
        <c:auto val="1"/>
        <c:lblAlgn val="ctr"/>
        <c:lblOffset val="100"/>
        <c:noMultiLvlLbl val="0"/>
      </c:catAx>
      <c:valAx>
        <c:axId val="10295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2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Moyenne (entre 1 et 4 étoiles) selon la taille de l'agence </a:t>
            </a:r>
          </a:p>
          <a:p>
            <a:pPr>
              <a:defRPr sz="1400" b="0" i="0" u="none" strike="noStrike" kern="1200" spc="0" baseline="0">
                <a:solidFill>
                  <a:schemeClr val="tx1">
                    <a:lumMod val="65000"/>
                    <a:lumOff val="35000"/>
                  </a:schemeClr>
                </a:solidFill>
                <a:latin typeface="+mn-lt"/>
                <a:ea typeface="+mn-ea"/>
                <a:cs typeface="+mn-cs"/>
              </a:defRPr>
            </a:pPr>
            <a:r>
              <a:rPr lang="fr-FR" dirty="0"/>
              <a:t>(nombre de collaborateurs)</a:t>
            </a:r>
          </a:p>
        </c:rich>
      </c:tx>
      <c:overlay val="0"/>
      <c:spPr>
        <a:noFill/>
        <a:ln>
          <a:noFill/>
        </a:ln>
        <a:effectLst/>
      </c:spPr>
    </c:title>
    <c:autoTitleDeleted val="0"/>
    <c:plotArea>
      <c:layout/>
      <c:barChart>
        <c:barDir val="col"/>
        <c:grouping val="clustered"/>
        <c:varyColors val="0"/>
        <c:ser>
          <c:idx val="1"/>
          <c:order val="1"/>
          <c:tx>
            <c:strRef>
              <c:f>Feuil2!$C$28</c:f>
              <c:strCache>
                <c:ptCount val="1"/>
                <c:pt idx="0">
                  <c:v>DE 1 À 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Feuil2!$A$29:$A$34</c:f>
              <c:strCache>
                <c:ptCount val="6"/>
                <c:pt idx="0">
                  <c:v>Relations avec ses salariés</c:v>
                </c:pt>
                <c:pt idx="1">
                  <c:v>Améliorer l’environnement de travail </c:v>
                </c:pt>
                <c:pt idx="2">
                  <c:v>Protection sociale</c:v>
                </c:pt>
                <c:pt idx="3">
                  <c:v>Actions pour représentation du personnel</c:v>
                </c:pt>
                <c:pt idx="4">
                  <c:v>Architecte veille au niveau de compétence de ses collaborateurs</c:v>
                </c:pt>
                <c:pt idx="5">
                  <c:v>Architecte veille à son obligation de formation</c:v>
                </c:pt>
              </c:strCache>
            </c:strRef>
          </c:cat>
          <c:val>
            <c:numRef>
              <c:f>Feuil2!$C$29:$C$34</c:f>
              <c:numCache>
                <c:formatCode>General</c:formatCode>
                <c:ptCount val="6"/>
                <c:pt idx="0">
                  <c:v>2.2000000000000002</c:v>
                </c:pt>
                <c:pt idx="1">
                  <c:v>2.4</c:v>
                </c:pt>
                <c:pt idx="2">
                  <c:v>2.6</c:v>
                </c:pt>
                <c:pt idx="3">
                  <c:v>3</c:v>
                </c:pt>
                <c:pt idx="4">
                  <c:v>2.2999999999999998</c:v>
                </c:pt>
                <c:pt idx="5">
                  <c:v>2.9</c:v>
                </c:pt>
              </c:numCache>
            </c:numRef>
          </c:val>
          <c:extLst>
            <c:ext xmlns:c16="http://schemas.microsoft.com/office/drawing/2014/chart" uri="{C3380CC4-5D6E-409C-BE32-E72D297353CC}">
              <c16:uniqueId val="{00000000-F402-4372-817B-6A8ADC2A9B89}"/>
            </c:ext>
          </c:extLst>
        </c:ser>
        <c:ser>
          <c:idx val="2"/>
          <c:order val="2"/>
          <c:tx>
            <c:strRef>
              <c:f>Feuil2!$D$28</c:f>
              <c:strCache>
                <c:ptCount val="1"/>
                <c:pt idx="0">
                  <c:v>DE 5 À 9</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Feuil2!$A$29:$A$34</c:f>
              <c:strCache>
                <c:ptCount val="6"/>
                <c:pt idx="0">
                  <c:v>Relations avec ses salariés</c:v>
                </c:pt>
                <c:pt idx="1">
                  <c:v>Améliorer l’environnement de travail </c:v>
                </c:pt>
                <c:pt idx="2">
                  <c:v>Protection sociale</c:v>
                </c:pt>
                <c:pt idx="3">
                  <c:v>Actions pour représentation du personnel</c:v>
                </c:pt>
                <c:pt idx="4">
                  <c:v>Architecte veille au niveau de compétence de ses collaborateurs</c:v>
                </c:pt>
                <c:pt idx="5">
                  <c:v>Architecte veille à son obligation de formation</c:v>
                </c:pt>
              </c:strCache>
            </c:strRef>
          </c:cat>
          <c:val>
            <c:numRef>
              <c:f>Feuil2!$D$29:$D$34</c:f>
              <c:numCache>
                <c:formatCode>General</c:formatCode>
                <c:ptCount val="6"/>
                <c:pt idx="0">
                  <c:v>2.4</c:v>
                </c:pt>
                <c:pt idx="1">
                  <c:v>2.8</c:v>
                </c:pt>
                <c:pt idx="2">
                  <c:v>2.9</c:v>
                </c:pt>
                <c:pt idx="4">
                  <c:v>2.9</c:v>
                </c:pt>
                <c:pt idx="5">
                  <c:v>3</c:v>
                </c:pt>
              </c:numCache>
            </c:numRef>
          </c:val>
          <c:extLst>
            <c:ext xmlns:c16="http://schemas.microsoft.com/office/drawing/2014/chart" uri="{C3380CC4-5D6E-409C-BE32-E72D297353CC}">
              <c16:uniqueId val="{00000001-F402-4372-817B-6A8ADC2A9B89}"/>
            </c:ext>
          </c:extLst>
        </c:ser>
        <c:ser>
          <c:idx val="3"/>
          <c:order val="3"/>
          <c:tx>
            <c:strRef>
              <c:f>Feuil2!$E$28</c:f>
              <c:strCache>
                <c:ptCount val="1"/>
                <c:pt idx="0">
                  <c:v>10 ET PLUS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Feuil2!$A$29:$A$34</c:f>
              <c:strCache>
                <c:ptCount val="6"/>
                <c:pt idx="0">
                  <c:v>Relations avec ses salariés</c:v>
                </c:pt>
                <c:pt idx="1">
                  <c:v>Améliorer l’environnement de travail </c:v>
                </c:pt>
                <c:pt idx="2">
                  <c:v>Protection sociale</c:v>
                </c:pt>
                <c:pt idx="3">
                  <c:v>Actions pour représentation du personnel</c:v>
                </c:pt>
                <c:pt idx="4">
                  <c:v>Architecte veille au niveau de compétence de ses collaborateurs</c:v>
                </c:pt>
                <c:pt idx="5">
                  <c:v>Architecte veille à son obligation de formation</c:v>
                </c:pt>
              </c:strCache>
            </c:strRef>
          </c:cat>
          <c:val>
            <c:numRef>
              <c:f>Feuil2!$E$29:$E$34</c:f>
              <c:numCache>
                <c:formatCode>General</c:formatCode>
                <c:ptCount val="6"/>
                <c:pt idx="0">
                  <c:v>3.3</c:v>
                </c:pt>
                <c:pt idx="1">
                  <c:v>3.2</c:v>
                </c:pt>
                <c:pt idx="2">
                  <c:v>3.3</c:v>
                </c:pt>
                <c:pt idx="3">
                  <c:v>3.4</c:v>
                </c:pt>
                <c:pt idx="4">
                  <c:v>3.3</c:v>
                </c:pt>
                <c:pt idx="5">
                  <c:v>3.6</c:v>
                </c:pt>
              </c:numCache>
            </c:numRef>
          </c:val>
          <c:extLst>
            <c:ext xmlns:c16="http://schemas.microsoft.com/office/drawing/2014/chart" uri="{C3380CC4-5D6E-409C-BE32-E72D297353CC}">
              <c16:uniqueId val="{00000002-F402-4372-817B-6A8ADC2A9B89}"/>
            </c:ext>
          </c:extLst>
        </c:ser>
        <c:dLbls>
          <c:dLblPos val="outEnd"/>
          <c:showLegendKey val="0"/>
          <c:showVal val="1"/>
          <c:showCatName val="0"/>
          <c:showSerName val="0"/>
          <c:showPercent val="0"/>
          <c:showBubbleSize val="0"/>
        </c:dLbls>
        <c:gapWidth val="219"/>
        <c:overlap val="-27"/>
        <c:axId val="1029529792"/>
        <c:axId val="1029518752"/>
        <c:extLst>
          <c:ext xmlns:c15="http://schemas.microsoft.com/office/drawing/2012/chart" uri="{02D57815-91ED-43cb-92C2-25804820EDAC}">
            <c15:filteredBarSeries>
              <c15:ser>
                <c:idx val="0"/>
                <c:order val="0"/>
                <c:tx>
                  <c:strRef>
                    <c:extLst>
                      <c:ext uri="{02D57815-91ED-43cb-92C2-25804820EDAC}">
                        <c15:formulaRef>
                          <c15:sqref>Feuil2!$B$28</c15:sqref>
                        </c15:formulaRef>
                      </c:ext>
                    </c:extLst>
                    <c:strCache>
                      <c:ptCount val="1"/>
                      <c:pt idx="0">
                        <c:v>AUCUN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Feuil2!$A$29:$A$34</c15:sqref>
                        </c15:formulaRef>
                      </c:ext>
                    </c:extLst>
                    <c:strCache>
                      <c:ptCount val="6"/>
                      <c:pt idx="0">
                        <c:v>Relations avec ses salariés</c:v>
                      </c:pt>
                      <c:pt idx="1">
                        <c:v>Améliorer l’environnement de travail </c:v>
                      </c:pt>
                      <c:pt idx="2">
                        <c:v>Protection sociale</c:v>
                      </c:pt>
                      <c:pt idx="3">
                        <c:v>Actions pour représentation du personnel</c:v>
                      </c:pt>
                      <c:pt idx="4">
                        <c:v>Architecte veille au niveau de compétence de ses collaborateurs</c:v>
                      </c:pt>
                      <c:pt idx="5">
                        <c:v>Architecte veille à son obligation de formation</c:v>
                      </c:pt>
                    </c:strCache>
                  </c:strRef>
                </c:cat>
                <c:val>
                  <c:numRef>
                    <c:extLst>
                      <c:ext uri="{02D57815-91ED-43cb-92C2-25804820EDAC}">
                        <c15:formulaRef>
                          <c15:sqref>Feuil2!$B$29:$B$34</c15:sqref>
                        </c15:formulaRef>
                      </c:ext>
                    </c:extLst>
                    <c:numCache>
                      <c:formatCode>General</c:formatCode>
                      <c:ptCount val="6"/>
                      <c:pt idx="1">
                        <c:v>2.2999999999999998</c:v>
                      </c:pt>
                      <c:pt idx="2">
                        <c:v>3.5</c:v>
                      </c:pt>
                      <c:pt idx="4">
                        <c:v>2.5</c:v>
                      </c:pt>
                      <c:pt idx="5">
                        <c:v>3.2</c:v>
                      </c:pt>
                    </c:numCache>
                  </c:numRef>
                </c:val>
                <c:extLst>
                  <c:ext xmlns:c16="http://schemas.microsoft.com/office/drawing/2014/chart" uri="{C3380CC4-5D6E-409C-BE32-E72D297353CC}">
                    <c16:uniqueId val="{00000003-F402-4372-817B-6A8ADC2A9B89}"/>
                  </c:ext>
                </c:extLst>
              </c15:ser>
            </c15:filteredBarSeries>
          </c:ext>
        </c:extLst>
      </c:barChart>
      <c:catAx>
        <c:axId val="10295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18752"/>
        <c:crosses val="autoZero"/>
        <c:auto val="1"/>
        <c:lblAlgn val="ctr"/>
        <c:lblOffset val="100"/>
        <c:noMultiLvlLbl val="0"/>
      </c:catAx>
      <c:valAx>
        <c:axId val="10295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297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err="1"/>
              <a:t>Représentation</a:t>
            </a:r>
            <a:r>
              <a:rPr lang="en-US" sz="2400" b="1" dirty="0"/>
              <a:t> du personnel et gestion des </a:t>
            </a:r>
            <a:r>
              <a:rPr lang="en-US" sz="2400" b="1" dirty="0" err="1"/>
              <a:t>risques</a:t>
            </a:r>
            <a:endParaRPr lang="en-US" sz="2400" b="1" dirty="0"/>
          </a:p>
          <a:p>
            <a:pPr>
              <a:defRPr sz="2400" b="1" i="0" u="none" strike="noStrike" kern="1200" spc="0" baseline="0">
                <a:solidFill>
                  <a:schemeClr val="tx1">
                    <a:lumMod val="65000"/>
                    <a:lumOff val="35000"/>
                  </a:schemeClr>
                </a:solidFill>
                <a:latin typeface="+mn-lt"/>
                <a:ea typeface="+mn-ea"/>
                <a:cs typeface="+mn-cs"/>
              </a:defRPr>
            </a:pPr>
            <a:r>
              <a:rPr lang="en-US" sz="1600" b="0" i="1" dirty="0"/>
              <a:t>(</a:t>
            </a:r>
            <a:r>
              <a:rPr lang="en-US" sz="1600" b="0" i="1" dirty="0" err="1"/>
              <a:t>réponses</a:t>
            </a:r>
            <a:r>
              <a:rPr lang="en-US" sz="1600" b="0" i="1" dirty="0"/>
              <a:t> “</a:t>
            </a:r>
            <a:r>
              <a:rPr lang="en-US" sz="1600" b="0" i="1" dirty="0" err="1"/>
              <a:t>oui</a:t>
            </a:r>
            <a:r>
              <a:rPr lang="en-US" sz="1600" b="0" i="1" dirty="0"/>
              <a:t>”)</a:t>
            </a:r>
            <a:endParaRPr lang="en-US" sz="1400" b="0" i="1" dirty="0"/>
          </a:p>
        </c:rich>
      </c:tx>
      <c:overlay val="0"/>
      <c:spPr>
        <a:noFill/>
        <a:ln>
          <a:noFill/>
        </a:ln>
        <a:effectLst/>
      </c:spPr>
    </c:title>
    <c:autoTitleDeleted val="0"/>
    <c:plotArea>
      <c:layout/>
      <c:barChart>
        <c:barDir val="col"/>
        <c:grouping val="clustered"/>
        <c:varyColors val="0"/>
        <c:ser>
          <c:idx val="0"/>
          <c:order val="0"/>
          <c:tx>
            <c:strRef>
              <c:f>Feuil2!$B$56</c:f>
              <c:strCache>
                <c:ptCount val="1"/>
                <c:pt idx="0">
                  <c:v>Aucun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Feuil2!$A$57:$A$59</c:f>
              <c:strCache>
                <c:ptCount val="3"/>
                <c:pt idx="0">
                  <c:v>Obligation d'une représentation du personnel</c:v>
                </c:pt>
                <c:pt idx="1">
                  <c:v>Si non, mise en place d'un principe de représentation du personnel dans les échanges avec la direction</c:v>
                </c:pt>
                <c:pt idx="2">
                  <c:v>Document Unique opérationnel</c:v>
                </c:pt>
              </c:strCache>
            </c:strRef>
          </c:cat>
          <c:val>
            <c:numRef>
              <c:f>Feuil2!$B$57:$B$59</c:f>
              <c:numCache>
                <c:formatCode>0%</c:formatCode>
                <c:ptCount val="3"/>
                <c:pt idx="0">
                  <c:v>0</c:v>
                </c:pt>
                <c:pt idx="1">
                  <c:v>0</c:v>
                </c:pt>
                <c:pt idx="2">
                  <c:v>0.33333333333333331</c:v>
                </c:pt>
              </c:numCache>
            </c:numRef>
          </c:val>
          <c:extLst>
            <c:ext xmlns:c16="http://schemas.microsoft.com/office/drawing/2014/chart" uri="{C3380CC4-5D6E-409C-BE32-E72D297353CC}">
              <c16:uniqueId val="{00000000-64B1-43CF-B1D8-898F7F520316}"/>
            </c:ext>
          </c:extLst>
        </c:ser>
        <c:ser>
          <c:idx val="1"/>
          <c:order val="1"/>
          <c:tx>
            <c:strRef>
              <c:f>Feuil2!$C$56</c:f>
              <c:strCache>
                <c:ptCount val="1"/>
                <c:pt idx="0">
                  <c:v>DE 1 À 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Feuil2!$A$57:$A$59</c:f>
              <c:strCache>
                <c:ptCount val="3"/>
                <c:pt idx="0">
                  <c:v>Obligation d'une représentation du personnel</c:v>
                </c:pt>
                <c:pt idx="1">
                  <c:v>Si non, mise en place d'un principe de représentation du personnel dans les échanges avec la direction</c:v>
                </c:pt>
                <c:pt idx="2">
                  <c:v>Document Unique opérationnel</c:v>
                </c:pt>
              </c:strCache>
            </c:strRef>
          </c:cat>
          <c:val>
            <c:numRef>
              <c:f>Feuil2!$C$57:$C$59</c:f>
              <c:numCache>
                <c:formatCode>0%</c:formatCode>
                <c:ptCount val="3"/>
                <c:pt idx="0">
                  <c:v>3.0303030303030304E-2</c:v>
                </c:pt>
                <c:pt idx="1">
                  <c:v>9.5238095238095233E-2</c:v>
                </c:pt>
                <c:pt idx="2">
                  <c:v>0.33333333333333331</c:v>
                </c:pt>
              </c:numCache>
            </c:numRef>
          </c:val>
          <c:extLst>
            <c:ext xmlns:c16="http://schemas.microsoft.com/office/drawing/2014/chart" uri="{C3380CC4-5D6E-409C-BE32-E72D297353CC}">
              <c16:uniqueId val="{00000001-64B1-43CF-B1D8-898F7F520316}"/>
            </c:ext>
          </c:extLst>
        </c:ser>
        <c:ser>
          <c:idx val="2"/>
          <c:order val="2"/>
          <c:tx>
            <c:strRef>
              <c:f>Feuil2!$D$56</c:f>
              <c:strCache>
                <c:ptCount val="1"/>
                <c:pt idx="0">
                  <c:v>DE 5 À 9</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Feuil2!$A$57:$A$59</c:f>
              <c:strCache>
                <c:ptCount val="3"/>
                <c:pt idx="0">
                  <c:v>Obligation d'une représentation du personnel</c:v>
                </c:pt>
                <c:pt idx="1">
                  <c:v>Si non, mise en place d'un principe de représentation du personnel dans les échanges avec la direction</c:v>
                </c:pt>
                <c:pt idx="2">
                  <c:v>Document Unique opérationnel</c:v>
                </c:pt>
              </c:strCache>
            </c:strRef>
          </c:cat>
          <c:val>
            <c:numRef>
              <c:f>Feuil2!$D$57:$D$59</c:f>
              <c:numCache>
                <c:formatCode>0%</c:formatCode>
                <c:ptCount val="3"/>
                <c:pt idx="0">
                  <c:v>0</c:v>
                </c:pt>
                <c:pt idx="1">
                  <c:v>0.25</c:v>
                </c:pt>
                <c:pt idx="2">
                  <c:v>0.4375</c:v>
                </c:pt>
              </c:numCache>
            </c:numRef>
          </c:val>
          <c:extLst>
            <c:ext xmlns:c16="http://schemas.microsoft.com/office/drawing/2014/chart" uri="{C3380CC4-5D6E-409C-BE32-E72D297353CC}">
              <c16:uniqueId val="{00000002-64B1-43CF-B1D8-898F7F520316}"/>
            </c:ext>
          </c:extLst>
        </c:ser>
        <c:ser>
          <c:idx val="3"/>
          <c:order val="3"/>
          <c:tx>
            <c:strRef>
              <c:f>Feuil2!$E$56</c:f>
              <c:strCache>
                <c:ptCount val="1"/>
                <c:pt idx="0">
                  <c:v>10 ET PLUS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Feuil2!$A$57:$A$59</c:f>
              <c:strCache>
                <c:ptCount val="3"/>
                <c:pt idx="0">
                  <c:v>Obligation d'une représentation du personnel</c:v>
                </c:pt>
                <c:pt idx="1">
                  <c:v>Si non, mise en place d'un principe de représentation du personnel dans les échanges avec la direction</c:v>
                </c:pt>
                <c:pt idx="2">
                  <c:v>Document Unique opérationnel</c:v>
                </c:pt>
              </c:strCache>
            </c:strRef>
          </c:cat>
          <c:val>
            <c:numRef>
              <c:f>Feuil2!$E$57:$E$59</c:f>
              <c:numCache>
                <c:formatCode>0%</c:formatCode>
                <c:ptCount val="3"/>
                <c:pt idx="0">
                  <c:v>0.47058823529411764</c:v>
                </c:pt>
                <c:pt idx="1">
                  <c:v>0.55555555555555558</c:v>
                </c:pt>
                <c:pt idx="2">
                  <c:v>0.82352941176470584</c:v>
                </c:pt>
              </c:numCache>
            </c:numRef>
          </c:val>
          <c:extLst>
            <c:ext xmlns:c16="http://schemas.microsoft.com/office/drawing/2014/chart" uri="{C3380CC4-5D6E-409C-BE32-E72D297353CC}">
              <c16:uniqueId val="{00000003-64B1-43CF-B1D8-898F7F520316}"/>
            </c:ext>
          </c:extLst>
        </c:ser>
        <c:ser>
          <c:idx val="4"/>
          <c:order val="4"/>
          <c:tx>
            <c:strRef>
              <c:f>Feuil2!$F$56</c:f>
              <c:strCache>
                <c:ptCount val="1"/>
                <c:pt idx="0">
                  <c:v>Ensemble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Feuil2!$A$57:$A$59</c:f>
              <c:strCache>
                <c:ptCount val="3"/>
                <c:pt idx="0">
                  <c:v>Obligation d'une représentation du personnel</c:v>
                </c:pt>
                <c:pt idx="1">
                  <c:v>Si non, mise en place d'un principe de représentation du personnel dans les échanges avec la direction</c:v>
                </c:pt>
                <c:pt idx="2">
                  <c:v>Document Unique opérationnel</c:v>
                </c:pt>
              </c:strCache>
            </c:strRef>
          </c:cat>
          <c:val>
            <c:numRef>
              <c:f>Feuil2!$F$57:$F$59</c:f>
              <c:numCache>
                <c:formatCode>0%</c:formatCode>
                <c:ptCount val="3"/>
                <c:pt idx="0">
                  <c:v>9.8039215686274508E-2</c:v>
                </c:pt>
                <c:pt idx="1">
                  <c:v>0.16483516483516483</c:v>
                </c:pt>
                <c:pt idx="2">
                  <c:v>0.4375</c:v>
                </c:pt>
              </c:numCache>
            </c:numRef>
          </c:val>
          <c:extLst>
            <c:ext xmlns:c16="http://schemas.microsoft.com/office/drawing/2014/chart" uri="{C3380CC4-5D6E-409C-BE32-E72D297353CC}">
              <c16:uniqueId val="{00000004-64B1-43CF-B1D8-898F7F520316}"/>
            </c:ext>
          </c:extLst>
        </c:ser>
        <c:dLbls>
          <c:dLblPos val="outEnd"/>
          <c:showLegendKey val="0"/>
          <c:showVal val="1"/>
          <c:showCatName val="0"/>
          <c:showSerName val="0"/>
          <c:showPercent val="0"/>
          <c:showBubbleSize val="0"/>
        </c:dLbls>
        <c:gapWidth val="219"/>
        <c:overlap val="-27"/>
        <c:axId val="1029529792"/>
        <c:axId val="1029518752"/>
      </c:barChart>
      <c:catAx>
        <c:axId val="10295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029518752"/>
        <c:crosses val="autoZero"/>
        <c:auto val="1"/>
        <c:lblAlgn val="ctr"/>
        <c:lblOffset val="100"/>
        <c:noMultiLvlLbl val="0"/>
      </c:catAx>
      <c:valAx>
        <c:axId val="102951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297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Moyenne selon la taille de l'agence </a:t>
            </a:r>
          </a:p>
          <a:p>
            <a:pPr>
              <a:defRPr sz="1400" b="0" i="0" u="none" strike="noStrike" kern="1200" spc="0" baseline="0">
                <a:solidFill>
                  <a:schemeClr val="tx1">
                    <a:lumMod val="65000"/>
                    <a:lumOff val="35000"/>
                  </a:schemeClr>
                </a:solidFill>
                <a:latin typeface="+mn-lt"/>
                <a:ea typeface="+mn-ea"/>
                <a:cs typeface="+mn-cs"/>
              </a:defRPr>
            </a:pPr>
            <a:r>
              <a:rPr lang="fr-FR" dirty="0"/>
              <a:t>(nombre de collaborateurs)</a:t>
            </a:r>
          </a:p>
        </c:rich>
      </c:tx>
      <c:overlay val="0"/>
      <c:spPr>
        <a:noFill/>
        <a:ln>
          <a:noFill/>
        </a:ln>
        <a:effectLst/>
      </c:spPr>
    </c:title>
    <c:autoTitleDeleted val="0"/>
    <c:plotArea>
      <c:layout>
        <c:manualLayout>
          <c:layoutTarget val="inner"/>
          <c:xMode val="edge"/>
          <c:yMode val="edge"/>
          <c:x val="4.911531643270127E-2"/>
          <c:y val="0.20758620689655172"/>
          <c:w val="0.92289340324106262"/>
          <c:h val="0.57410595227320727"/>
        </c:manualLayout>
      </c:layout>
      <c:barChart>
        <c:barDir val="col"/>
        <c:grouping val="clustered"/>
        <c:varyColors val="0"/>
        <c:ser>
          <c:idx val="1"/>
          <c:order val="0"/>
          <c:tx>
            <c:strRef>
              <c:f>Feuil2!$B$48</c:f>
              <c:strCache>
                <c:ptCount val="1"/>
                <c:pt idx="0">
                  <c:v>AUCUN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Feuil2!$A$49:$A$53</c:f>
              <c:strCache>
                <c:ptCount val="5"/>
                <c:pt idx="0">
                  <c:v>Sensibilise ses collaborateurs à sa démarche environnementale</c:v>
                </c:pt>
                <c:pt idx="1">
                  <c:v>Suit ses consommations</c:v>
                </c:pt>
                <c:pt idx="2">
                  <c:v>Optimisation des ressources dans la conception de ses projets</c:v>
                </c:pt>
                <c:pt idx="3">
                  <c:v>Réduction des GES dans son activité</c:v>
                </c:pt>
                <c:pt idx="4">
                  <c:v>Application de la réglementation pour la réduction des GES</c:v>
                </c:pt>
              </c:strCache>
            </c:strRef>
          </c:cat>
          <c:val>
            <c:numRef>
              <c:f>Feuil2!$B$49:$B$53</c:f>
              <c:numCache>
                <c:formatCode>General</c:formatCode>
                <c:ptCount val="5"/>
                <c:pt idx="0">
                  <c:v>2.5</c:v>
                </c:pt>
                <c:pt idx="1">
                  <c:v>2.8</c:v>
                </c:pt>
                <c:pt idx="2">
                  <c:v>2.9</c:v>
                </c:pt>
                <c:pt idx="3">
                  <c:v>2.2999999999999998</c:v>
                </c:pt>
                <c:pt idx="4">
                  <c:v>2.4</c:v>
                </c:pt>
              </c:numCache>
            </c:numRef>
          </c:val>
          <c:extLst>
            <c:ext xmlns:c16="http://schemas.microsoft.com/office/drawing/2014/chart" uri="{C3380CC4-5D6E-409C-BE32-E72D297353CC}">
              <c16:uniqueId val="{00000000-D552-4115-87B4-5F955CFB911D}"/>
            </c:ext>
          </c:extLst>
        </c:ser>
        <c:ser>
          <c:idx val="2"/>
          <c:order val="1"/>
          <c:tx>
            <c:strRef>
              <c:f>Feuil2!$C$48</c:f>
              <c:strCache>
                <c:ptCount val="1"/>
                <c:pt idx="0">
                  <c:v>DE 1 À 4</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Feuil2!$A$49:$A$53</c:f>
              <c:strCache>
                <c:ptCount val="5"/>
                <c:pt idx="0">
                  <c:v>Sensibilise ses collaborateurs à sa démarche environnementale</c:v>
                </c:pt>
                <c:pt idx="1">
                  <c:v>Suit ses consommations</c:v>
                </c:pt>
                <c:pt idx="2">
                  <c:v>Optimisation des ressources dans la conception de ses projets</c:v>
                </c:pt>
                <c:pt idx="3">
                  <c:v>Réduction des GES dans son activité</c:v>
                </c:pt>
                <c:pt idx="4">
                  <c:v>Application de la réglementation pour la réduction des GES</c:v>
                </c:pt>
              </c:strCache>
            </c:strRef>
          </c:cat>
          <c:val>
            <c:numRef>
              <c:f>Feuil2!$C$49:$C$53</c:f>
              <c:numCache>
                <c:formatCode>General</c:formatCode>
                <c:ptCount val="5"/>
                <c:pt idx="0">
                  <c:v>2.7</c:v>
                </c:pt>
                <c:pt idx="1">
                  <c:v>2.5</c:v>
                </c:pt>
                <c:pt idx="2">
                  <c:v>2.5</c:v>
                </c:pt>
                <c:pt idx="3">
                  <c:v>2.1</c:v>
                </c:pt>
                <c:pt idx="4">
                  <c:v>2.1</c:v>
                </c:pt>
              </c:numCache>
            </c:numRef>
          </c:val>
          <c:extLst>
            <c:ext xmlns:c16="http://schemas.microsoft.com/office/drawing/2014/chart" uri="{C3380CC4-5D6E-409C-BE32-E72D297353CC}">
              <c16:uniqueId val="{00000001-D552-4115-87B4-5F955CFB911D}"/>
            </c:ext>
          </c:extLst>
        </c:ser>
        <c:ser>
          <c:idx val="3"/>
          <c:order val="2"/>
          <c:tx>
            <c:strRef>
              <c:f>Feuil2!$D$48</c:f>
              <c:strCache>
                <c:ptCount val="1"/>
                <c:pt idx="0">
                  <c:v>DE 5 À 9</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Feuil2!$A$49:$A$53</c:f>
              <c:strCache>
                <c:ptCount val="5"/>
                <c:pt idx="0">
                  <c:v>Sensibilise ses collaborateurs à sa démarche environnementale</c:v>
                </c:pt>
                <c:pt idx="1">
                  <c:v>Suit ses consommations</c:v>
                </c:pt>
                <c:pt idx="2">
                  <c:v>Optimisation des ressources dans la conception de ses projets</c:v>
                </c:pt>
                <c:pt idx="3">
                  <c:v>Réduction des GES dans son activité</c:v>
                </c:pt>
                <c:pt idx="4">
                  <c:v>Application de la réglementation pour la réduction des GES</c:v>
                </c:pt>
              </c:strCache>
            </c:strRef>
          </c:cat>
          <c:val>
            <c:numRef>
              <c:f>Feuil2!$D$49:$D$53</c:f>
              <c:numCache>
                <c:formatCode>General</c:formatCode>
                <c:ptCount val="5"/>
                <c:pt idx="0">
                  <c:v>2.9</c:v>
                </c:pt>
                <c:pt idx="1">
                  <c:v>2.5</c:v>
                </c:pt>
                <c:pt idx="2">
                  <c:v>3</c:v>
                </c:pt>
                <c:pt idx="3">
                  <c:v>2.4</c:v>
                </c:pt>
                <c:pt idx="4">
                  <c:v>2.9</c:v>
                </c:pt>
              </c:numCache>
            </c:numRef>
          </c:val>
          <c:extLst>
            <c:ext xmlns:c16="http://schemas.microsoft.com/office/drawing/2014/chart" uri="{C3380CC4-5D6E-409C-BE32-E72D297353CC}">
              <c16:uniqueId val="{00000002-D552-4115-87B4-5F955CFB911D}"/>
            </c:ext>
          </c:extLst>
        </c:ser>
        <c:ser>
          <c:idx val="0"/>
          <c:order val="3"/>
          <c:tx>
            <c:strRef>
              <c:f>Feuil2!$E$48</c:f>
              <c:strCache>
                <c:ptCount val="1"/>
                <c:pt idx="0">
                  <c:v>10 ET PLUS</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Feuil2!$A$49:$A$53</c:f>
              <c:strCache>
                <c:ptCount val="5"/>
                <c:pt idx="0">
                  <c:v>Sensibilise ses collaborateurs à sa démarche environnementale</c:v>
                </c:pt>
                <c:pt idx="1">
                  <c:v>Suit ses consommations</c:v>
                </c:pt>
                <c:pt idx="2">
                  <c:v>Optimisation des ressources dans la conception de ses projets</c:v>
                </c:pt>
                <c:pt idx="3">
                  <c:v>Réduction des GES dans son activité</c:v>
                </c:pt>
                <c:pt idx="4">
                  <c:v>Application de la réglementation pour la réduction des GES</c:v>
                </c:pt>
              </c:strCache>
            </c:strRef>
          </c:cat>
          <c:val>
            <c:numRef>
              <c:f>Feuil2!$E$49:$E$53</c:f>
              <c:numCache>
                <c:formatCode>General</c:formatCode>
                <c:ptCount val="5"/>
                <c:pt idx="0">
                  <c:v>2.6</c:v>
                </c:pt>
                <c:pt idx="1">
                  <c:v>2.2999999999999998</c:v>
                </c:pt>
                <c:pt idx="2">
                  <c:v>2.8</c:v>
                </c:pt>
                <c:pt idx="3">
                  <c:v>2.5</c:v>
                </c:pt>
                <c:pt idx="4">
                  <c:v>2.8</c:v>
                </c:pt>
              </c:numCache>
            </c:numRef>
          </c:val>
          <c:extLst>
            <c:ext xmlns:c16="http://schemas.microsoft.com/office/drawing/2014/chart" uri="{C3380CC4-5D6E-409C-BE32-E72D297353CC}">
              <c16:uniqueId val="{00000003-D552-4115-87B4-5F955CFB911D}"/>
            </c:ext>
          </c:extLst>
        </c:ser>
        <c:dLbls>
          <c:dLblPos val="outEnd"/>
          <c:showLegendKey val="0"/>
          <c:showVal val="1"/>
          <c:showCatName val="0"/>
          <c:showSerName val="0"/>
          <c:showPercent val="0"/>
          <c:showBubbleSize val="0"/>
        </c:dLbls>
        <c:gapWidth val="219"/>
        <c:overlap val="-27"/>
        <c:axId val="1029529792"/>
        <c:axId val="1029518752"/>
        <c:extLst/>
      </c:barChart>
      <c:catAx>
        <c:axId val="10295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18752"/>
        <c:crosses val="autoZero"/>
        <c:auto val="1"/>
        <c:lblAlgn val="ctr"/>
        <c:lblOffset val="100"/>
        <c:noMultiLvlLbl val="0"/>
      </c:catAx>
      <c:valAx>
        <c:axId val="10295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297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Moyenne (entre 1 et 4 étoiles) selon la taille de l'agence </a:t>
            </a:r>
          </a:p>
          <a:p>
            <a:pPr>
              <a:defRPr sz="1400" b="0" i="0" u="none" strike="noStrike" kern="1200" spc="0" baseline="0">
                <a:solidFill>
                  <a:schemeClr val="tx1">
                    <a:lumMod val="65000"/>
                    <a:lumOff val="35000"/>
                  </a:schemeClr>
                </a:solidFill>
                <a:latin typeface="+mn-lt"/>
                <a:ea typeface="+mn-ea"/>
                <a:cs typeface="+mn-cs"/>
              </a:defRPr>
            </a:pPr>
            <a:r>
              <a:rPr lang="fr-FR" dirty="0"/>
              <a:t>(nombre de collaborateurs)</a:t>
            </a:r>
          </a:p>
        </c:rich>
      </c:tx>
      <c:overlay val="0"/>
      <c:spPr>
        <a:noFill/>
        <a:ln>
          <a:noFill/>
        </a:ln>
        <a:effectLst/>
      </c:spPr>
    </c:title>
    <c:autoTitleDeleted val="0"/>
    <c:plotArea>
      <c:layout/>
      <c:barChart>
        <c:barDir val="col"/>
        <c:grouping val="clustered"/>
        <c:varyColors val="0"/>
        <c:ser>
          <c:idx val="0"/>
          <c:order val="0"/>
          <c:tx>
            <c:strRef>
              <c:f>Feuil2!$B$25</c:f>
              <c:strCache>
                <c:ptCount val="1"/>
                <c:pt idx="0">
                  <c:v>AUCUN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Feuil2!$A$26:$A$27</c:f>
              <c:strCache>
                <c:ptCount val="2"/>
                <c:pt idx="0">
                  <c:v>vie culturelle et associative de son territoire </c:v>
                </c:pt>
                <c:pt idx="1">
                  <c:v>solliciter dans un cadre précis des organismes d’insertion</c:v>
                </c:pt>
              </c:strCache>
            </c:strRef>
          </c:cat>
          <c:val>
            <c:numRef>
              <c:f>Feuil2!$B$26:$B$27</c:f>
              <c:numCache>
                <c:formatCode>General</c:formatCode>
                <c:ptCount val="2"/>
                <c:pt idx="0">
                  <c:v>2.5</c:v>
                </c:pt>
                <c:pt idx="1">
                  <c:v>1.8</c:v>
                </c:pt>
              </c:numCache>
            </c:numRef>
          </c:val>
          <c:extLst>
            <c:ext xmlns:c16="http://schemas.microsoft.com/office/drawing/2014/chart" uri="{C3380CC4-5D6E-409C-BE32-E72D297353CC}">
              <c16:uniqueId val="{00000000-D739-4739-905E-04132154183A}"/>
            </c:ext>
          </c:extLst>
        </c:ser>
        <c:ser>
          <c:idx val="1"/>
          <c:order val="1"/>
          <c:tx>
            <c:strRef>
              <c:f>Feuil2!$C$25</c:f>
              <c:strCache>
                <c:ptCount val="1"/>
                <c:pt idx="0">
                  <c:v>DE 1 À 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Feuil2!$A$26:$A$27</c:f>
              <c:strCache>
                <c:ptCount val="2"/>
                <c:pt idx="0">
                  <c:v>vie culturelle et associative de son territoire </c:v>
                </c:pt>
                <c:pt idx="1">
                  <c:v>solliciter dans un cadre précis des organismes d’insertion</c:v>
                </c:pt>
              </c:strCache>
            </c:strRef>
          </c:cat>
          <c:val>
            <c:numRef>
              <c:f>Feuil2!$C$26:$C$27</c:f>
              <c:numCache>
                <c:formatCode>General</c:formatCode>
                <c:ptCount val="2"/>
                <c:pt idx="0">
                  <c:v>2.2000000000000002</c:v>
                </c:pt>
                <c:pt idx="1">
                  <c:v>1.6</c:v>
                </c:pt>
              </c:numCache>
            </c:numRef>
          </c:val>
          <c:extLst>
            <c:ext xmlns:c16="http://schemas.microsoft.com/office/drawing/2014/chart" uri="{C3380CC4-5D6E-409C-BE32-E72D297353CC}">
              <c16:uniqueId val="{00000001-D739-4739-905E-04132154183A}"/>
            </c:ext>
          </c:extLst>
        </c:ser>
        <c:ser>
          <c:idx val="2"/>
          <c:order val="2"/>
          <c:tx>
            <c:strRef>
              <c:f>Feuil2!$D$25</c:f>
              <c:strCache>
                <c:ptCount val="1"/>
                <c:pt idx="0">
                  <c:v>DE 5 À 9</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Feuil2!$A$26:$A$27</c:f>
              <c:strCache>
                <c:ptCount val="2"/>
                <c:pt idx="0">
                  <c:v>vie culturelle et associative de son territoire </c:v>
                </c:pt>
                <c:pt idx="1">
                  <c:v>solliciter dans un cadre précis des organismes d’insertion</c:v>
                </c:pt>
              </c:strCache>
            </c:strRef>
          </c:cat>
          <c:val>
            <c:numRef>
              <c:f>Feuil2!$D$26:$D$27</c:f>
              <c:numCache>
                <c:formatCode>General</c:formatCode>
                <c:ptCount val="2"/>
                <c:pt idx="0">
                  <c:v>3.1</c:v>
                </c:pt>
                <c:pt idx="1">
                  <c:v>2.4</c:v>
                </c:pt>
              </c:numCache>
            </c:numRef>
          </c:val>
          <c:extLst>
            <c:ext xmlns:c16="http://schemas.microsoft.com/office/drawing/2014/chart" uri="{C3380CC4-5D6E-409C-BE32-E72D297353CC}">
              <c16:uniqueId val="{00000002-D739-4739-905E-04132154183A}"/>
            </c:ext>
          </c:extLst>
        </c:ser>
        <c:ser>
          <c:idx val="3"/>
          <c:order val="3"/>
          <c:tx>
            <c:strRef>
              <c:f>Feuil2!$E$25</c:f>
              <c:strCache>
                <c:ptCount val="1"/>
                <c:pt idx="0">
                  <c:v>10 ET PLUS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Feuil2!$A$26:$A$27</c:f>
              <c:strCache>
                <c:ptCount val="2"/>
                <c:pt idx="0">
                  <c:v>vie culturelle et associative de son territoire </c:v>
                </c:pt>
                <c:pt idx="1">
                  <c:v>solliciter dans un cadre précis des organismes d’insertion</c:v>
                </c:pt>
              </c:strCache>
            </c:strRef>
          </c:cat>
          <c:val>
            <c:numRef>
              <c:f>Feuil2!$E$26:$E$27</c:f>
              <c:numCache>
                <c:formatCode>General</c:formatCode>
                <c:ptCount val="2"/>
                <c:pt idx="0">
                  <c:v>2.2000000000000002</c:v>
                </c:pt>
                <c:pt idx="1">
                  <c:v>2.2999999999999998</c:v>
                </c:pt>
              </c:numCache>
            </c:numRef>
          </c:val>
          <c:extLst>
            <c:ext xmlns:c16="http://schemas.microsoft.com/office/drawing/2014/chart" uri="{C3380CC4-5D6E-409C-BE32-E72D297353CC}">
              <c16:uniqueId val="{00000003-D739-4739-905E-04132154183A}"/>
            </c:ext>
          </c:extLst>
        </c:ser>
        <c:dLbls>
          <c:dLblPos val="outEnd"/>
          <c:showLegendKey val="0"/>
          <c:showVal val="1"/>
          <c:showCatName val="0"/>
          <c:showSerName val="0"/>
          <c:showPercent val="0"/>
          <c:showBubbleSize val="0"/>
        </c:dLbls>
        <c:gapWidth val="219"/>
        <c:overlap val="-27"/>
        <c:axId val="1029529792"/>
        <c:axId val="1029518752"/>
      </c:barChart>
      <c:catAx>
        <c:axId val="10295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18752"/>
        <c:crosses val="autoZero"/>
        <c:auto val="1"/>
        <c:lblAlgn val="ctr"/>
        <c:lblOffset val="100"/>
        <c:noMultiLvlLbl val="0"/>
      </c:catAx>
      <c:valAx>
        <c:axId val="10295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95297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60EE9-ACBD-654F-9399-0018B4D60FB8}" type="datetimeFigureOut">
              <a:rPr lang="fr-FR" smtClean="0"/>
              <a:t>12/01/2025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F0C0-DD61-E449-9ED1-4C74368F6085}" type="slidenum">
              <a:rPr lang="fr-FR" smtClean="0"/>
              <a:t>‹N°›</a:t>
            </a:fld>
            <a:endParaRPr lang="fr-FR"/>
          </a:p>
        </p:txBody>
      </p:sp>
    </p:spTree>
    <p:extLst>
      <p:ext uri="{BB962C8B-B14F-4D97-AF65-F5344CB8AC3E}">
        <p14:creationId xmlns:p14="http://schemas.microsoft.com/office/powerpoint/2010/main" val="142930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EAF0C0-DD61-E449-9ED1-4C74368F6085}" type="slidenum">
              <a:rPr lang="fr-FR" smtClean="0"/>
              <a:t>7</a:t>
            </a:fld>
            <a:endParaRPr lang="fr-FR"/>
          </a:p>
        </p:txBody>
      </p:sp>
    </p:spTree>
    <p:extLst>
      <p:ext uri="{BB962C8B-B14F-4D97-AF65-F5344CB8AC3E}">
        <p14:creationId xmlns:p14="http://schemas.microsoft.com/office/powerpoint/2010/main" val="3837119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couverture">
    <p:spTree>
      <p:nvGrpSpPr>
        <p:cNvPr id="1" name=""/>
        <p:cNvGrpSpPr/>
        <p:nvPr/>
      </p:nvGrpSpPr>
      <p:grpSpPr>
        <a:xfrm>
          <a:off x="0" y="0"/>
          <a:ext cx="0" cy="0"/>
          <a:chOff x="0" y="0"/>
          <a:chExt cx="0" cy="0"/>
        </a:xfrm>
      </p:grpSpPr>
      <p:sp>
        <p:nvSpPr>
          <p:cNvPr id="11" name="Losange 10">
            <a:extLst>
              <a:ext uri="{FF2B5EF4-FFF2-40B4-BE49-F238E27FC236}">
                <a16:creationId xmlns:a16="http://schemas.microsoft.com/office/drawing/2014/main" id="{224A431C-594B-B92B-4C10-6862210551AA}"/>
              </a:ext>
            </a:extLst>
          </p:cNvPr>
          <p:cNvSpPr/>
          <p:nvPr userDrawn="1"/>
        </p:nvSpPr>
        <p:spPr>
          <a:xfrm>
            <a:off x="-6103900" y="-3035797"/>
            <a:ext cx="12920870" cy="12920870"/>
          </a:xfrm>
          <a:prstGeom prst="diamond">
            <a:avLst/>
          </a:prstGeom>
          <a:blipFill>
            <a:blip r:embed="rId2" cstate="screen">
              <a:extLst>
                <a:ext uri="{28A0092B-C50C-407E-A947-70E740481C1C}">
                  <a14:useLocalDpi xmlns:a14="http://schemas.microsoft.com/office/drawing/2010/main" val="0"/>
                </a:ext>
              </a:extLst>
            </a:blip>
            <a:srcRect/>
            <a:stretch>
              <a:fillRect t="23495" b="2304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Losange 12">
            <a:extLst>
              <a:ext uri="{FF2B5EF4-FFF2-40B4-BE49-F238E27FC236}">
                <a16:creationId xmlns:a16="http://schemas.microsoft.com/office/drawing/2014/main" id="{DCD32FCF-A169-E2A9-2E34-553D71F61786}"/>
              </a:ext>
            </a:extLst>
          </p:cNvPr>
          <p:cNvSpPr/>
          <p:nvPr userDrawn="1"/>
        </p:nvSpPr>
        <p:spPr>
          <a:xfrm>
            <a:off x="2975238" y="1503772"/>
            <a:ext cx="3841732" cy="3841732"/>
          </a:xfrm>
          <a:prstGeom prst="diamond">
            <a:avLst/>
          </a:prstGeom>
          <a:solidFill>
            <a:srgbClr val="C42F1B"/>
          </a:solidFill>
          <a:ln>
            <a:noFill/>
          </a:ln>
          <a:effectLst>
            <a:outerShdw blurRad="492246" dist="219731"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B73357FF-6104-1931-3D3F-0090AD52A157}"/>
              </a:ext>
            </a:extLst>
          </p:cNvPr>
          <p:cNvSpPr>
            <a:spLocks noGrp="1"/>
          </p:cNvSpPr>
          <p:nvPr>
            <p:ph type="ctrTitle" hasCustomPrompt="1"/>
          </p:nvPr>
        </p:nvSpPr>
        <p:spPr>
          <a:xfrm>
            <a:off x="3326198" y="2230838"/>
            <a:ext cx="3139811" cy="2387600"/>
          </a:xfrm>
        </p:spPr>
        <p:txBody>
          <a:bodyPr anchor="ctr" anchorCtr="0"/>
          <a:lstStyle>
            <a:lvl1pPr algn="ctr">
              <a:defRPr sz="2200">
                <a:solidFill>
                  <a:schemeClr val="bg1"/>
                </a:solidFill>
              </a:defRPr>
            </a:lvl1pPr>
          </a:lstStyle>
          <a:p>
            <a:r>
              <a:rPr lang="fr-FR" dirty="0"/>
              <a:t>Institut d’études marketing et de sondages français, indépendant</a:t>
            </a:r>
          </a:p>
        </p:txBody>
      </p:sp>
      <p:sp>
        <p:nvSpPr>
          <p:cNvPr id="18" name="Titre 1">
            <a:extLst>
              <a:ext uri="{FF2B5EF4-FFF2-40B4-BE49-F238E27FC236}">
                <a16:creationId xmlns:a16="http://schemas.microsoft.com/office/drawing/2014/main" id="{1CF2211D-57A2-1A37-FD5C-C2D412203B36}"/>
              </a:ext>
            </a:extLst>
          </p:cNvPr>
          <p:cNvSpPr txBox="1">
            <a:spLocks/>
          </p:cNvSpPr>
          <p:nvPr userDrawn="1"/>
        </p:nvSpPr>
        <p:spPr>
          <a:xfrm>
            <a:off x="7922113" y="5838754"/>
            <a:ext cx="3180347" cy="470644"/>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2200" b="0" i="0" kern="1200">
                <a:solidFill>
                  <a:schemeClr val="bg1"/>
                </a:solidFill>
                <a:latin typeface="Poppins" pitchFamily="2" charset="77"/>
                <a:ea typeface="+mj-ea"/>
                <a:cs typeface="Poppins" pitchFamily="2" charset="77"/>
              </a:defRPr>
            </a:lvl1pPr>
          </a:lstStyle>
          <a:p>
            <a:pPr algn="r"/>
            <a:r>
              <a:rPr lang="fr-FR" sz="1500" dirty="0" err="1">
                <a:solidFill>
                  <a:srgbClr val="2A3181"/>
                </a:solidFill>
              </a:rPr>
              <a:t>www.symbial.fr</a:t>
            </a:r>
            <a:endParaRPr lang="fr-FR" sz="1500" dirty="0">
              <a:solidFill>
                <a:srgbClr val="2A3181"/>
              </a:solidFill>
            </a:endParaRPr>
          </a:p>
        </p:txBody>
      </p:sp>
      <p:pic>
        <p:nvPicPr>
          <p:cNvPr id="2" name="Image 1">
            <a:extLst>
              <a:ext uri="{FF2B5EF4-FFF2-40B4-BE49-F238E27FC236}">
                <a16:creationId xmlns:a16="http://schemas.microsoft.com/office/drawing/2014/main" id="{C211BD1F-4DA0-1483-7FEA-E53508091EE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62059" y="2286718"/>
            <a:ext cx="3756660" cy="2331720"/>
          </a:xfrm>
          <a:prstGeom prst="rect">
            <a:avLst/>
          </a:prstGeom>
        </p:spPr>
      </p:pic>
    </p:spTree>
    <p:extLst>
      <p:ext uri="{BB962C8B-B14F-4D97-AF65-F5344CB8AC3E}">
        <p14:creationId xmlns:p14="http://schemas.microsoft.com/office/powerpoint/2010/main" val="308161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grpSp>
        <p:nvGrpSpPr>
          <p:cNvPr id="14" name="Groupe 13">
            <a:extLst>
              <a:ext uri="{FF2B5EF4-FFF2-40B4-BE49-F238E27FC236}">
                <a16:creationId xmlns:a16="http://schemas.microsoft.com/office/drawing/2014/main" id="{BC1074B2-6B06-525D-EAA2-BD6577E6603E}"/>
              </a:ext>
            </a:extLst>
          </p:cNvPr>
          <p:cNvGrpSpPr/>
          <p:nvPr userDrawn="1"/>
        </p:nvGrpSpPr>
        <p:grpSpPr>
          <a:xfrm>
            <a:off x="6987397" y="-1"/>
            <a:ext cx="5204604" cy="3345022"/>
            <a:chOff x="6487064" y="1827369"/>
            <a:chExt cx="4078849" cy="2358847"/>
          </a:xfrm>
        </p:grpSpPr>
        <p:pic>
          <p:nvPicPr>
            <p:cNvPr id="10" name="Image 9">
              <a:extLst>
                <a:ext uri="{FF2B5EF4-FFF2-40B4-BE49-F238E27FC236}">
                  <a16:creationId xmlns:a16="http://schemas.microsoft.com/office/drawing/2014/main" id="{012F391B-05AF-919C-E42A-C256F75F169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8818250" y="1827370"/>
              <a:ext cx="1747662" cy="2358846"/>
            </a:xfrm>
            <a:prstGeom prst="rect">
              <a:avLst/>
            </a:prstGeom>
          </p:spPr>
        </p:pic>
        <p:sp>
          <p:nvSpPr>
            <p:cNvPr id="12" name="Triangle rectangle 11">
              <a:extLst>
                <a:ext uri="{FF2B5EF4-FFF2-40B4-BE49-F238E27FC236}">
                  <a16:creationId xmlns:a16="http://schemas.microsoft.com/office/drawing/2014/main" id="{00439B77-D877-7F81-2DD9-DEE185EE1CD4}"/>
                </a:ext>
              </a:extLst>
            </p:cNvPr>
            <p:cNvSpPr/>
            <p:nvPr userDrawn="1"/>
          </p:nvSpPr>
          <p:spPr>
            <a:xfrm>
              <a:off x="6487064" y="1827369"/>
              <a:ext cx="4078849" cy="235884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1866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grpSp>
        <p:nvGrpSpPr>
          <p:cNvPr id="14" name="Groupe 13">
            <a:extLst>
              <a:ext uri="{FF2B5EF4-FFF2-40B4-BE49-F238E27FC236}">
                <a16:creationId xmlns:a16="http://schemas.microsoft.com/office/drawing/2014/main" id="{BC1074B2-6B06-525D-EAA2-BD6577E6603E}"/>
              </a:ext>
            </a:extLst>
          </p:cNvPr>
          <p:cNvGrpSpPr/>
          <p:nvPr userDrawn="1"/>
        </p:nvGrpSpPr>
        <p:grpSpPr>
          <a:xfrm>
            <a:off x="8350369" y="-1"/>
            <a:ext cx="3841631" cy="2362206"/>
            <a:chOff x="6487064" y="1827369"/>
            <a:chExt cx="4078849" cy="2358846"/>
          </a:xfrm>
        </p:grpSpPr>
        <p:pic>
          <p:nvPicPr>
            <p:cNvPr id="10" name="Image 9">
              <a:extLst>
                <a:ext uri="{FF2B5EF4-FFF2-40B4-BE49-F238E27FC236}">
                  <a16:creationId xmlns:a16="http://schemas.microsoft.com/office/drawing/2014/main" id="{012F391B-05AF-919C-E42A-C256F75F169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803807" y="1827369"/>
              <a:ext cx="3762106" cy="2358846"/>
            </a:xfrm>
            <a:prstGeom prst="rect">
              <a:avLst/>
            </a:prstGeom>
          </p:spPr>
        </p:pic>
        <p:sp>
          <p:nvSpPr>
            <p:cNvPr id="12" name="Triangle rectangle 11">
              <a:extLst>
                <a:ext uri="{FF2B5EF4-FFF2-40B4-BE49-F238E27FC236}">
                  <a16:creationId xmlns:a16="http://schemas.microsoft.com/office/drawing/2014/main" id="{00439B77-D877-7F81-2DD9-DEE185EE1CD4}"/>
                </a:ext>
              </a:extLst>
            </p:cNvPr>
            <p:cNvSpPr/>
            <p:nvPr userDrawn="1"/>
          </p:nvSpPr>
          <p:spPr>
            <a:xfrm>
              <a:off x="6487064" y="1827369"/>
              <a:ext cx="4078849" cy="235884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7606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Tree>
    <p:extLst>
      <p:ext uri="{BB962C8B-B14F-4D97-AF65-F5344CB8AC3E}">
        <p14:creationId xmlns:p14="http://schemas.microsoft.com/office/powerpoint/2010/main" val="353535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4" name="Triangle rectangle 3">
            <a:extLst>
              <a:ext uri="{FF2B5EF4-FFF2-40B4-BE49-F238E27FC236}">
                <a16:creationId xmlns:a16="http://schemas.microsoft.com/office/drawing/2014/main" id="{A3F8E2CB-2CD0-42DB-9E9C-4527B788E4E3}"/>
              </a:ext>
            </a:extLst>
          </p:cNvPr>
          <p:cNvSpPr/>
          <p:nvPr userDrawn="1"/>
        </p:nvSpPr>
        <p:spPr>
          <a:xfrm rot="10800000">
            <a:off x="8264106" y="0"/>
            <a:ext cx="3927894" cy="3493698"/>
          </a:xfrm>
          <a:prstGeom prst="rtTriangle">
            <a:avLst/>
          </a:prstGeom>
          <a:blipFill dpi="0" rotWithShape="0">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5460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4" name="Triangle rectangle 3">
            <a:extLst>
              <a:ext uri="{FF2B5EF4-FFF2-40B4-BE49-F238E27FC236}">
                <a16:creationId xmlns:a16="http://schemas.microsoft.com/office/drawing/2014/main" id="{A3F8E2CB-2CD0-42DB-9E9C-4527B788E4E3}"/>
              </a:ext>
            </a:extLst>
          </p:cNvPr>
          <p:cNvSpPr/>
          <p:nvPr userDrawn="1"/>
        </p:nvSpPr>
        <p:spPr>
          <a:xfrm rot="10800000">
            <a:off x="9474200" y="0"/>
            <a:ext cx="2717800" cy="2717800"/>
          </a:xfrm>
          <a:prstGeom prst="rtTriangle">
            <a:avLst/>
          </a:prstGeom>
          <a:blipFill dpi="0" rotWithShape="0">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5080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ide de contenu Fond 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2B33D-02C1-38CB-AA5B-935590AAA32B}"/>
              </a:ext>
            </a:extLst>
          </p:cNvPr>
          <p:cNvSpPr/>
          <p:nvPr userDrawn="1"/>
        </p:nvSpPr>
        <p:spPr>
          <a:xfrm>
            <a:off x="-34699" y="1570306"/>
            <a:ext cx="12192000" cy="5287694"/>
          </a:xfrm>
          <a:prstGeom prst="rect">
            <a:avLst/>
          </a:prstGeom>
          <a:solidFill>
            <a:srgbClr val="2A3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B7CD5FC1-13FA-ACF6-BA08-466C502EFB16}"/>
              </a:ext>
            </a:extLst>
          </p:cNvPr>
          <p:cNvSpPr/>
          <p:nvPr userDrawn="1"/>
        </p:nvSpPr>
        <p:spPr>
          <a:xfrm>
            <a:off x="6061301" y="1570306"/>
            <a:ext cx="6130699" cy="5287694"/>
          </a:xfrm>
          <a:prstGeom prst="rect">
            <a:avLst/>
          </a:prstGeom>
          <a:blipFill>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1002BAE1-41FE-EF19-6E50-8EF0F9E3AB1B}"/>
              </a:ext>
            </a:extLst>
          </p:cNvPr>
          <p:cNvSpPr>
            <a:spLocks noGrp="1"/>
          </p:cNvSpPr>
          <p:nvPr>
            <p:ph idx="1"/>
          </p:nvPr>
        </p:nvSpPr>
        <p:spPr>
          <a:xfrm>
            <a:off x="1028700" y="1703705"/>
            <a:ext cx="9160329"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4" name="Triangle rectangle 13">
            <a:extLst>
              <a:ext uri="{FF2B5EF4-FFF2-40B4-BE49-F238E27FC236}">
                <a16:creationId xmlns:a16="http://schemas.microsoft.com/office/drawing/2014/main" id="{5ECEE324-E698-167C-67E1-7D250419A2AD}"/>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5">
            <a:extLst>
              <a:ext uri="{FF2B5EF4-FFF2-40B4-BE49-F238E27FC236}">
                <a16:creationId xmlns:a16="http://schemas.microsoft.com/office/drawing/2014/main" id="{73442F3E-2F32-9B43-8DF0-A71005A07E97}"/>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Tree>
    <p:extLst>
      <p:ext uri="{BB962C8B-B14F-4D97-AF65-F5344CB8AC3E}">
        <p14:creationId xmlns:p14="http://schemas.microsoft.com/office/powerpoint/2010/main" val="173641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de fin">
    <p:spTree>
      <p:nvGrpSpPr>
        <p:cNvPr id="1" name=""/>
        <p:cNvGrpSpPr/>
        <p:nvPr/>
      </p:nvGrpSpPr>
      <p:grpSpPr>
        <a:xfrm>
          <a:off x="0" y="0"/>
          <a:ext cx="0" cy="0"/>
          <a:chOff x="0" y="0"/>
          <a:chExt cx="0" cy="0"/>
        </a:xfrm>
      </p:grpSpPr>
      <p:sp>
        <p:nvSpPr>
          <p:cNvPr id="11" name="Losange 10">
            <a:extLst>
              <a:ext uri="{FF2B5EF4-FFF2-40B4-BE49-F238E27FC236}">
                <a16:creationId xmlns:a16="http://schemas.microsoft.com/office/drawing/2014/main" id="{224A431C-594B-B92B-4C10-6862210551AA}"/>
              </a:ext>
            </a:extLst>
          </p:cNvPr>
          <p:cNvSpPr/>
          <p:nvPr userDrawn="1"/>
        </p:nvSpPr>
        <p:spPr>
          <a:xfrm>
            <a:off x="-3443287" y="-3879902"/>
            <a:ext cx="14609077" cy="14609077"/>
          </a:xfrm>
          <a:prstGeom prst="diamond">
            <a:avLst/>
          </a:prstGeom>
          <a:blipFill>
            <a:blip r:embed="rId2" cstate="screen">
              <a:extLst>
                <a:ext uri="{28A0092B-C50C-407E-A947-70E740481C1C}">
                  <a14:useLocalDpi xmlns:a14="http://schemas.microsoft.com/office/drawing/2010/main" val="0"/>
                </a:ext>
              </a:extLst>
            </a:blip>
            <a:srcRect/>
            <a:stretch>
              <a:fillRect t="23495" b="2304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Losange 12">
            <a:extLst>
              <a:ext uri="{FF2B5EF4-FFF2-40B4-BE49-F238E27FC236}">
                <a16:creationId xmlns:a16="http://schemas.microsoft.com/office/drawing/2014/main" id="{DCD32FCF-A169-E2A9-2E34-553D71F61786}"/>
              </a:ext>
            </a:extLst>
          </p:cNvPr>
          <p:cNvSpPr/>
          <p:nvPr userDrawn="1"/>
        </p:nvSpPr>
        <p:spPr>
          <a:xfrm>
            <a:off x="5986877" y="835181"/>
            <a:ext cx="5178913" cy="5178913"/>
          </a:xfrm>
          <a:prstGeom prst="diamond">
            <a:avLst/>
          </a:prstGeom>
          <a:solidFill>
            <a:srgbClr val="C42F1B"/>
          </a:solidFill>
          <a:ln>
            <a:noFill/>
          </a:ln>
          <a:effectLst>
            <a:outerShdw blurRad="411682" dist="244232" dir="10800000" sx="98691" sy="98691"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B73357FF-6104-1931-3D3F-0090AD52A157}"/>
              </a:ext>
            </a:extLst>
          </p:cNvPr>
          <p:cNvSpPr>
            <a:spLocks noGrp="1"/>
          </p:cNvSpPr>
          <p:nvPr>
            <p:ph type="ctrTitle" hasCustomPrompt="1"/>
          </p:nvPr>
        </p:nvSpPr>
        <p:spPr>
          <a:xfrm>
            <a:off x="7093047" y="2230838"/>
            <a:ext cx="3180347" cy="2387600"/>
          </a:xfrm>
        </p:spPr>
        <p:txBody>
          <a:bodyPr anchor="ctr" anchorCtr="0"/>
          <a:lstStyle>
            <a:lvl1pPr algn="ctr">
              <a:defRPr sz="1500">
                <a:solidFill>
                  <a:schemeClr val="bg1"/>
                </a:solidFill>
              </a:defRPr>
            </a:lvl1pPr>
          </a:lstStyle>
          <a:p>
            <a:r>
              <a:rPr lang="fr-FR" dirty="0"/>
              <a:t>57 rue d’Amsterdam,</a:t>
            </a:r>
            <a:br>
              <a:rPr lang="fr-FR" dirty="0"/>
            </a:br>
            <a:r>
              <a:rPr lang="fr-FR" dirty="0"/>
              <a:t>75008 Paris</a:t>
            </a:r>
            <a:br>
              <a:rPr lang="fr-FR" dirty="0"/>
            </a:br>
            <a:br>
              <a:rPr lang="fr-FR" dirty="0"/>
            </a:br>
            <a:r>
              <a:rPr lang="fr-FR" dirty="0"/>
              <a:t>+33 1 53 32 1713</a:t>
            </a:r>
            <a:br>
              <a:rPr lang="fr-FR" dirty="0"/>
            </a:br>
            <a:r>
              <a:rPr lang="fr-FR" dirty="0"/>
              <a:t>06 09 65 19 12</a:t>
            </a:r>
            <a:br>
              <a:rPr lang="fr-FR" dirty="0"/>
            </a:br>
            <a:br>
              <a:rPr lang="fr-FR" dirty="0"/>
            </a:br>
            <a:r>
              <a:rPr lang="fr-FR" dirty="0" err="1"/>
              <a:t>f.tambutet@symbial.fr</a:t>
            </a:r>
            <a:endParaRPr lang="fr-FR" dirty="0"/>
          </a:p>
        </p:txBody>
      </p:sp>
      <p:sp>
        <p:nvSpPr>
          <p:cNvPr id="18" name="Titre 1">
            <a:extLst>
              <a:ext uri="{FF2B5EF4-FFF2-40B4-BE49-F238E27FC236}">
                <a16:creationId xmlns:a16="http://schemas.microsoft.com/office/drawing/2014/main" id="{1CF2211D-57A2-1A37-FD5C-C2D412203B36}"/>
              </a:ext>
            </a:extLst>
          </p:cNvPr>
          <p:cNvSpPr txBox="1">
            <a:spLocks/>
          </p:cNvSpPr>
          <p:nvPr userDrawn="1"/>
        </p:nvSpPr>
        <p:spPr>
          <a:xfrm>
            <a:off x="1226236" y="5838754"/>
            <a:ext cx="3180347" cy="470644"/>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2200" b="0" i="0" kern="1200">
                <a:solidFill>
                  <a:schemeClr val="bg1"/>
                </a:solidFill>
                <a:latin typeface="Poppins" pitchFamily="2" charset="77"/>
                <a:ea typeface="+mj-ea"/>
                <a:cs typeface="Poppins" pitchFamily="2" charset="77"/>
              </a:defRPr>
            </a:lvl1pPr>
          </a:lstStyle>
          <a:p>
            <a:pPr algn="l"/>
            <a:r>
              <a:rPr lang="fr-FR" sz="1500" dirty="0" err="1">
                <a:solidFill>
                  <a:schemeClr val="bg1"/>
                </a:solidFill>
              </a:rPr>
              <a:t>www.symbial.fr</a:t>
            </a:r>
            <a:endParaRPr lang="fr-FR" sz="1500" dirty="0">
              <a:solidFill>
                <a:schemeClr val="bg1"/>
              </a:solidFill>
            </a:endParaRPr>
          </a:p>
        </p:txBody>
      </p:sp>
      <p:sp>
        <p:nvSpPr>
          <p:cNvPr id="2" name="Titre 1">
            <a:extLst>
              <a:ext uri="{FF2B5EF4-FFF2-40B4-BE49-F238E27FC236}">
                <a16:creationId xmlns:a16="http://schemas.microsoft.com/office/drawing/2014/main" id="{874F8DB4-B584-D45A-3EC9-17DCE64781AE}"/>
              </a:ext>
            </a:extLst>
          </p:cNvPr>
          <p:cNvSpPr txBox="1">
            <a:spLocks/>
          </p:cNvSpPr>
          <p:nvPr userDrawn="1"/>
        </p:nvSpPr>
        <p:spPr>
          <a:xfrm>
            <a:off x="1226236" y="3189314"/>
            <a:ext cx="3180347" cy="470644"/>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2200" b="0" i="0" kern="1200">
                <a:solidFill>
                  <a:schemeClr val="bg1"/>
                </a:solidFill>
                <a:latin typeface="Poppins" pitchFamily="2" charset="77"/>
                <a:ea typeface="+mj-ea"/>
                <a:cs typeface="Poppins" pitchFamily="2" charset="77"/>
              </a:defRPr>
            </a:lvl1pPr>
          </a:lstStyle>
          <a:p>
            <a:pPr algn="l"/>
            <a:r>
              <a:rPr lang="fr-FR" sz="3000" dirty="0">
                <a:solidFill>
                  <a:schemeClr val="bg1"/>
                </a:solidFill>
              </a:rPr>
              <a:t>Nous contacter</a:t>
            </a:r>
          </a:p>
        </p:txBody>
      </p:sp>
      <p:pic>
        <p:nvPicPr>
          <p:cNvPr id="3" name="Image 2">
            <a:extLst>
              <a:ext uri="{FF2B5EF4-FFF2-40B4-BE49-F238E27FC236}">
                <a16:creationId xmlns:a16="http://schemas.microsoft.com/office/drawing/2014/main" id="{BD2598E7-7AE3-90FA-16B3-1F0983B2138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4045" y="5611018"/>
            <a:ext cx="1773679" cy="1100904"/>
          </a:xfrm>
          <a:prstGeom prst="rect">
            <a:avLst/>
          </a:prstGeom>
        </p:spPr>
      </p:pic>
    </p:spTree>
    <p:extLst>
      <p:ext uri="{BB962C8B-B14F-4D97-AF65-F5344CB8AC3E}">
        <p14:creationId xmlns:p14="http://schemas.microsoft.com/office/powerpoint/2010/main" val="108202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4" name="Triangle rectangle 3">
            <a:extLst>
              <a:ext uri="{FF2B5EF4-FFF2-40B4-BE49-F238E27FC236}">
                <a16:creationId xmlns:a16="http://schemas.microsoft.com/office/drawing/2014/main" id="{67066D38-9D95-62F0-2C2A-5D0FDD1523B6}"/>
              </a:ext>
            </a:extLst>
          </p:cNvPr>
          <p:cNvSpPr/>
          <p:nvPr userDrawn="1"/>
        </p:nvSpPr>
        <p:spPr>
          <a:xfrm rot="10800000">
            <a:off x="9480429" y="0"/>
            <a:ext cx="2711569" cy="2294626"/>
          </a:xfrm>
          <a:prstGeom prst="rtTriangle">
            <a:avLst/>
          </a:prstGeom>
          <a:blipFill dpi="0" rotWithShape="0">
            <a:blip r:embed="rId3" cstate="screen">
              <a:extLst>
                <a:ext uri="{28A0092B-C50C-407E-A947-70E740481C1C}">
                  <a14:useLocalDpi xmlns:a14="http://schemas.microsoft.com/office/drawing/2010/main" val="0"/>
                </a:ext>
              </a:extLst>
            </a:blip>
            <a:srcRect/>
            <a:stretch>
              <a:fillRect t="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3303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somm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3305-4E4E-1981-DABA-579EAEA69C00}"/>
              </a:ext>
            </a:extLst>
          </p:cNvPr>
          <p:cNvSpPr/>
          <p:nvPr userDrawn="1"/>
        </p:nvSpPr>
        <p:spPr>
          <a:xfrm>
            <a:off x="0" y="3429000"/>
            <a:ext cx="4180114" cy="3429000"/>
          </a:xfrm>
          <a:prstGeom prst="rect">
            <a:avLst/>
          </a:prstGeom>
          <a:blipFill>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5A1E1AA-464E-E711-2062-B315B3EEE22C}"/>
              </a:ext>
            </a:extLst>
          </p:cNvPr>
          <p:cNvSpPr/>
          <p:nvPr userDrawn="1"/>
        </p:nvSpPr>
        <p:spPr>
          <a:xfrm>
            <a:off x="3918857" y="0"/>
            <a:ext cx="8273143" cy="6858000"/>
          </a:xfrm>
          <a:prstGeom prst="rect">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osange 12">
            <a:extLst>
              <a:ext uri="{FF2B5EF4-FFF2-40B4-BE49-F238E27FC236}">
                <a16:creationId xmlns:a16="http://schemas.microsoft.com/office/drawing/2014/main" id="{DCD32FCF-A169-E2A9-2E34-553D71F61786}"/>
              </a:ext>
            </a:extLst>
          </p:cNvPr>
          <p:cNvSpPr/>
          <p:nvPr userDrawn="1"/>
        </p:nvSpPr>
        <p:spPr>
          <a:xfrm>
            <a:off x="477388" y="0"/>
            <a:ext cx="6858000" cy="6858000"/>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4">
            <a:extLst>
              <a:ext uri="{FF2B5EF4-FFF2-40B4-BE49-F238E27FC236}">
                <a16:creationId xmlns:a16="http://schemas.microsoft.com/office/drawing/2014/main" id="{F47F0320-0035-58D4-8308-32E939624556}"/>
              </a:ext>
            </a:extLst>
          </p:cNvPr>
          <p:cNvSpPr>
            <a:spLocks noGrp="1"/>
          </p:cNvSpPr>
          <p:nvPr>
            <p:ph type="ftr" sz="quarter" idx="11"/>
          </p:nvPr>
        </p:nvSpPr>
        <p:spPr>
          <a:xfrm>
            <a:off x="1399272" y="411355"/>
            <a:ext cx="1834582" cy="259205"/>
          </a:xfrm>
        </p:spPr>
        <p:txBody>
          <a:bodyPr/>
          <a:lstStyle>
            <a:lvl1pPr algn="l">
              <a:defRPr/>
            </a:lvl1pPr>
          </a:lstStyle>
          <a:p>
            <a:r>
              <a:rPr lang="fr-FR" dirty="0"/>
              <a:t>Proposition pour le Conseil de l'Ordre des Architectes de Normandie</a:t>
            </a:r>
          </a:p>
        </p:txBody>
      </p:sp>
      <p:sp>
        <p:nvSpPr>
          <p:cNvPr id="5" name="Losange 4">
            <a:extLst>
              <a:ext uri="{FF2B5EF4-FFF2-40B4-BE49-F238E27FC236}">
                <a16:creationId xmlns:a16="http://schemas.microsoft.com/office/drawing/2014/main" id="{8B7E2C11-48D8-BF59-CFA6-65FE49FE1FE2}"/>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953945D-152C-5FEF-507B-2CB0A3EFC9B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2" name="Titre 1">
            <a:extLst>
              <a:ext uri="{FF2B5EF4-FFF2-40B4-BE49-F238E27FC236}">
                <a16:creationId xmlns:a16="http://schemas.microsoft.com/office/drawing/2014/main" id="{4D1AC5D3-B059-11F4-12FF-1397D7152365}"/>
              </a:ext>
            </a:extLst>
          </p:cNvPr>
          <p:cNvSpPr>
            <a:spLocks noGrp="1"/>
          </p:cNvSpPr>
          <p:nvPr>
            <p:ph type="ctrTitle" hasCustomPrompt="1"/>
          </p:nvPr>
        </p:nvSpPr>
        <p:spPr>
          <a:xfrm>
            <a:off x="2943199" y="2217421"/>
            <a:ext cx="7330442" cy="3055223"/>
          </a:xfrm>
        </p:spPr>
        <p:txBody>
          <a:bodyPr anchor="t" anchorCtr="0"/>
          <a:lstStyle>
            <a:lvl1pPr algn="l">
              <a:lnSpc>
                <a:spcPct val="100000"/>
              </a:lnSpc>
              <a:spcBef>
                <a:spcPts val="500"/>
              </a:spcBef>
              <a:defRPr sz="2200">
                <a:solidFill>
                  <a:schemeClr val="bg1"/>
                </a:solidFill>
              </a:defRPr>
            </a:lvl1pPr>
          </a:lstStyle>
          <a:p>
            <a:r>
              <a:rPr lang="fr-FR" dirty="0"/>
              <a:t>Intégrer sommaire</a:t>
            </a:r>
          </a:p>
        </p:txBody>
      </p:sp>
      <p:sp>
        <p:nvSpPr>
          <p:cNvPr id="15" name="Triangle rectangle 14">
            <a:extLst>
              <a:ext uri="{FF2B5EF4-FFF2-40B4-BE49-F238E27FC236}">
                <a16:creationId xmlns:a16="http://schemas.microsoft.com/office/drawing/2014/main" id="{4A331EBF-304B-FEF2-EC1A-B5B055E54479}"/>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numéro de diapositive 5">
            <a:extLst>
              <a:ext uri="{FF2B5EF4-FFF2-40B4-BE49-F238E27FC236}">
                <a16:creationId xmlns:a16="http://schemas.microsoft.com/office/drawing/2014/main" id="{C46FA36F-89AA-48D5-B39E-781128562503}"/>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a:p>
        </p:txBody>
      </p:sp>
    </p:spTree>
    <p:extLst>
      <p:ext uri="{BB962C8B-B14F-4D97-AF65-F5344CB8AC3E}">
        <p14:creationId xmlns:p14="http://schemas.microsoft.com/office/powerpoint/2010/main" val="205672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chap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3305-4E4E-1981-DABA-579EAEA69C00}"/>
              </a:ext>
            </a:extLst>
          </p:cNvPr>
          <p:cNvSpPr/>
          <p:nvPr userDrawn="1"/>
        </p:nvSpPr>
        <p:spPr>
          <a:xfrm>
            <a:off x="0" y="3429000"/>
            <a:ext cx="4180114" cy="3429000"/>
          </a:xfrm>
          <a:prstGeom prst="rect">
            <a:avLst/>
          </a:prstGeom>
          <a:blipFill>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5A1E1AA-464E-E711-2062-B315B3EEE22C}"/>
              </a:ext>
            </a:extLst>
          </p:cNvPr>
          <p:cNvSpPr/>
          <p:nvPr userDrawn="1"/>
        </p:nvSpPr>
        <p:spPr>
          <a:xfrm>
            <a:off x="3918857" y="1900052"/>
            <a:ext cx="8273143" cy="4957948"/>
          </a:xfrm>
          <a:prstGeom prst="rect">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osange 12">
            <a:extLst>
              <a:ext uri="{FF2B5EF4-FFF2-40B4-BE49-F238E27FC236}">
                <a16:creationId xmlns:a16="http://schemas.microsoft.com/office/drawing/2014/main" id="{DCD32FCF-A169-E2A9-2E34-553D71F61786}"/>
              </a:ext>
            </a:extLst>
          </p:cNvPr>
          <p:cNvSpPr/>
          <p:nvPr userDrawn="1"/>
        </p:nvSpPr>
        <p:spPr>
          <a:xfrm>
            <a:off x="477388" y="0"/>
            <a:ext cx="6858000" cy="6858000"/>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C109DBA-DA1B-AE13-1ED2-4B0D8AFB2A6D}"/>
              </a:ext>
            </a:extLst>
          </p:cNvPr>
          <p:cNvSpPr/>
          <p:nvPr userDrawn="1"/>
        </p:nvSpPr>
        <p:spPr>
          <a:xfrm>
            <a:off x="926275" y="-1"/>
            <a:ext cx="11265725" cy="2614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4" name="Espace réservé du pied de page 4">
            <a:extLst>
              <a:ext uri="{FF2B5EF4-FFF2-40B4-BE49-F238E27FC236}">
                <a16:creationId xmlns:a16="http://schemas.microsoft.com/office/drawing/2014/main" id="{F47F0320-0035-58D4-8308-32E939624556}"/>
              </a:ext>
            </a:extLst>
          </p:cNvPr>
          <p:cNvSpPr>
            <a:spLocks noGrp="1"/>
          </p:cNvSpPr>
          <p:nvPr>
            <p:ph type="ftr" sz="quarter" idx="11"/>
          </p:nvPr>
        </p:nvSpPr>
        <p:spPr>
          <a:xfrm>
            <a:off x="1399272" y="411355"/>
            <a:ext cx="1834582" cy="259205"/>
          </a:xfrm>
        </p:spPr>
        <p:txBody>
          <a:bodyPr/>
          <a:lstStyle>
            <a:lvl1pPr algn="l">
              <a:defRPr/>
            </a:lvl1pPr>
          </a:lstStyle>
          <a:p>
            <a:r>
              <a:rPr lang="fr-FR" dirty="0"/>
              <a:t>Proposition pour le Conseil de l'Ordre des Architectes de Normandie</a:t>
            </a:r>
          </a:p>
        </p:txBody>
      </p:sp>
      <p:sp>
        <p:nvSpPr>
          <p:cNvPr id="5" name="Losange 4">
            <a:extLst>
              <a:ext uri="{FF2B5EF4-FFF2-40B4-BE49-F238E27FC236}">
                <a16:creationId xmlns:a16="http://schemas.microsoft.com/office/drawing/2014/main" id="{8B7E2C11-48D8-BF59-CFA6-65FE49FE1FE2}"/>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953945D-152C-5FEF-507B-2CB0A3EFC9B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8" name="Titre 1">
            <a:extLst>
              <a:ext uri="{FF2B5EF4-FFF2-40B4-BE49-F238E27FC236}">
                <a16:creationId xmlns:a16="http://schemas.microsoft.com/office/drawing/2014/main" id="{C524EDE0-0326-8404-3903-050F9220981F}"/>
              </a:ext>
            </a:extLst>
          </p:cNvPr>
          <p:cNvSpPr>
            <a:spLocks noGrp="1"/>
          </p:cNvSpPr>
          <p:nvPr>
            <p:ph type="title" hasCustomPrompt="1"/>
          </p:nvPr>
        </p:nvSpPr>
        <p:spPr>
          <a:xfrm>
            <a:off x="2554976" y="3238500"/>
            <a:ext cx="9637024" cy="2005013"/>
          </a:xfrm>
        </p:spPr>
        <p:txBody>
          <a:bodyPr/>
          <a:lstStyle>
            <a:lvl1pPr>
              <a:defRPr sz="4000">
                <a:solidFill>
                  <a:schemeClr val="bg1"/>
                </a:solidFill>
              </a:defRPr>
            </a:lvl1pPr>
          </a:lstStyle>
          <a:p>
            <a:r>
              <a:rPr lang="fr-FR" dirty="0"/>
              <a:t>Titre de la rubrique</a:t>
            </a:r>
          </a:p>
        </p:txBody>
      </p:sp>
      <p:sp>
        <p:nvSpPr>
          <p:cNvPr id="14" name="Triangle rectangle 13">
            <a:extLst>
              <a:ext uri="{FF2B5EF4-FFF2-40B4-BE49-F238E27FC236}">
                <a16:creationId xmlns:a16="http://schemas.microsoft.com/office/drawing/2014/main" id="{F6010F0A-12EE-B38C-49D1-3CA195F320B2}"/>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5">
            <a:extLst>
              <a:ext uri="{FF2B5EF4-FFF2-40B4-BE49-F238E27FC236}">
                <a16:creationId xmlns:a16="http://schemas.microsoft.com/office/drawing/2014/main" id="{0233B5C0-700E-B887-C543-7F9490D11DEB}"/>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a:p>
        </p:txBody>
      </p:sp>
    </p:spTree>
    <p:extLst>
      <p:ext uri="{BB962C8B-B14F-4D97-AF65-F5344CB8AC3E}">
        <p14:creationId xmlns:p14="http://schemas.microsoft.com/office/powerpoint/2010/main" val="314808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1002BAE1-41FE-EF19-6E50-8EF0F9E3AB1B}"/>
              </a:ext>
            </a:extLst>
          </p:cNvPr>
          <p:cNvSpPr>
            <a:spLocks noGrp="1"/>
          </p:cNvSpPr>
          <p:nvPr>
            <p:ph idx="1"/>
          </p:nvPr>
        </p:nvSpPr>
        <p:spPr>
          <a:xfrm>
            <a:off x="1028700" y="1703705"/>
            <a:ext cx="9160329" cy="4351338"/>
          </a:xfrm>
        </p:spPr>
        <p:txBody>
          <a:bodyPr/>
          <a:lstStyle>
            <a:lvl2pPr>
              <a:lnSpc>
                <a:spcPct val="80000"/>
              </a:lnSpc>
              <a:defRPr/>
            </a:lvl2pPr>
            <a:lvl3pPr>
              <a:lnSpc>
                <a:spcPct val="110000"/>
              </a:lnSpc>
              <a:defRPr b="0" i="0">
                <a:latin typeface="Poppins Light" pitchFamily="2" charset="77"/>
                <a:cs typeface="Poppins Light" pitchFamily="2" charset="77"/>
              </a:defRPr>
            </a:lvl3pPr>
            <a:lvl4pPr>
              <a:lnSpc>
                <a:spcPct val="110000"/>
              </a:lnSpc>
              <a:buClr>
                <a:srgbClr val="2A3181"/>
              </a:buClr>
              <a:defRPr sz="1100" b="0" i="0">
                <a:latin typeface="Poppins Light" pitchFamily="2" charset="77"/>
                <a:cs typeface="Poppins Light" pitchFamily="2" charset="77"/>
              </a:defRPr>
            </a:lvl4pPr>
            <a:lvl5pPr>
              <a:lnSpc>
                <a:spcPct val="100000"/>
              </a:lnSpc>
              <a:spcBef>
                <a:spcPts val="300"/>
              </a:spcBef>
              <a:buClr>
                <a:schemeClr val="tx1">
                  <a:lumMod val="65000"/>
                  <a:lumOff val="35000"/>
                </a:schemeClr>
              </a:buClr>
              <a:defRPr sz="1000" b="0" i="0">
                <a:solidFill>
                  <a:schemeClr val="tx1">
                    <a:lumMod val="65000"/>
                    <a:lumOff val="35000"/>
                  </a:schemeClr>
                </a:solidFill>
                <a:latin typeface="Poppins Light" pitchFamily="2" charset="77"/>
                <a:cs typeface="Poppins Light" pitchFamily="2" charset="77"/>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4" name="Triangle rectangle 3">
            <a:extLst>
              <a:ext uri="{FF2B5EF4-FFF2-40B4-BE49-F238E27FC236}">
                <a16:creationId xmlns:a16="http://schemas.microsoft.com/office/drawing/2014/main" id="{67066D38-9D95-62F0-2C2A-5D0FDD1523B6}"/>
              </a:ext>
            </a:extLst>
          </p:cNvPr>
          <p:cNvSpPr/>
          <p:nvPr userDrawn="1"/>
        </p:nvSpPr>
        <p:spPr>
          <a:xfrm rot="10800000">
            <a:off x="7972424" y="0"/>
            <a:ext cx="4219575" cy="4219575"/>
          </a:xfrm>
          <a:prstGeom prst="rtTriangle">
            <a:avLst/>
          </a:prstGeom>
          <a:blipFill dpi="0" rotWithShape="0">
            <a:blip r:embed="rId3" cstate="screen">
              <a:extLst>
                <a:ext uri="{28A0092B-C50C-407E-A947-70E740481C1C}">
                  <a14:useLocalDpi xmlns:a14="http://schemas.microsoft.com/office/drawing/2010/main" val="0"/>
                </a:ext>
              </a:extLst>
            </a:blip>
            <a:srcRect/>
            <a:stretch>
              <a:fillRect t="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0489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12" name="Triangle rectangle 11">
            <a:extLst>
              <a:ext uri="{FF2B5EF4-FFF2-40B4-BE49-F238E27FC236}">
                <a16:creationId xmlns:a16="http://schemas.microsoft.com/office/drawing/2014/main" id="{00439B77-D877-7F81-2DD9-DEE185EE1CD4}"/>
              </a:ext>
            </a:extLst>
          </p:cNvPr>
          <p:cNvSpPr/>
          <p:nvPr userDrawn="1"/>
        </p:nvSpPr>
        <p:spPr>
          <a:xfrm>
            <a:off x="6624527" y="533337"/>
            <a:ext cx="5204604" cy="3345020"/>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descr="Document avec un remplissage uni">
            <a:extLst>
              <a:ext uri="{FF2B5EF4-FFF2-40B4-BE49-F238E27FC236}">
                <a16:creationId xmlns:a16="http://schemas.microsoft.com/office/drawing/2014/main" id="{032CA469-83A3-946D-50B9-A843050CB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25946" y="-320753"/>
            <a:ext cx="4013640" cy="4013640"/>
          </a:xfrm>
          <a:prstGeom prst="rect">
            <a:avLst/>
          </a:prstGeom>
        </p:spPr>
      </p:pic>
      <p:sp>
        <p:nvSpPr>
          <p:cNvPr id="6" name="Triangle rectangle 5">
            <a:extLst>
              <a:ext uri="{FF2B5EF4-FFF2-40B4-BE49-F238E27FC236}">
                <a16:creationId xmlns:a16="http://schemas.microsoft.com/office/drawing/2014/main" id="{B979DEAC-08FE-EFEB-828F-31F2D195830A}"/>
              </a:ext>
            </a:extLst>
          </p:cNvPr>
          <p:cNvSpPr/>
          <p:nvPr userDrawn="1"/>
        </p:nvSpPr>
        <p:spPr>
          <a:xfrm>
            <a:off x="8403771" y="0"/>
            <a:ext cx="3788229" cy="3526971"/>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03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sp>
        <p:nvSpPr>
          <p:cNvPr id="12" name="Triangle rectangle 11">
            <a:extLst>
              <a:ext uri="{FF2B5EF4-FFF2-40B4-BE49-F238E27FC236}">
                <a16:creationId xmlns:a16="http://schemas.microsoft.com/office/drawing/2014/main" id="{00439B77-D877-7F81-2DD9-DEE185EE1CD4}"/>
              </a:ext>
            </a:extLst>
          </p:cNvPr>
          <p:cNvSpPr/>
          <p:nvPr userDrawn="1"/>
        </p:nvSpPr>
        <p:spPr>
          <a:xfrm>
            <a:off x="1663588" y="2032133"/>
            <a:ext cx="5204604" cy="3345020"/>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542CE664-11D7-29FB-3304-587D1566E387}"/>
              </a:ext>
            </a:extLst>
          </p:cNvPr>
          <p:cNvGrpSpPr/>
          <p:nvPr userDrawn="1"/>
        </p:nvGrpSpPr>
        <p:grpSpPr>
          <a:xfrm>
            <a:off x="9536401" y="-308997"/>
            <a:ext cx="3253798" cy="3547497"/>
            <a:chOff x="2397515" y="1763485"/>
            <a:chExt cx="4013640" cy="4013640"/>
          </a:xfrm>
        </p:grpSpPr>
        <p:pic>
          <p:nvPicPr>
            <p:cNvPr id="15" name="Graphique 14" descr="Document avec un remplissage uni">
              <a:extLst>
                <a:ext uri="{FF2B5EF4-FFF2-40B4-BE49-F238E27FC236}">
                  <a16:creationId xmlns:a16="http://schemas.microsoft.com/office/drawing/2014/main" id="{284DC513-6E0E-84C0-0795-26C21E34B1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97515" y="1763485"/>
              <a:ext cx="4013640" cy="4013640"/>
            </a:xfrm>
            <a:prstGeom prst="rect">
              <a:avLst/>
            </a:prstGeom>
          </p:spPr>
        </p:pic>
        <p:sp>
          <p:nvSpPr>
            <p:cNvPr id="8" name="Triangle rectangle 7">
              <a:extLst>
                <a:ext uri="{FF2B5EF4-FFF2-40B4-BE49-F238E27FC236}">
                  <a16:creationId xmlns:a16="http://schemas.microsoft.com/office/drawing/2014/main" id="{0DCC60AC-09E5-6524-A996-427C23A6ADE5}"/>
                </a:ext>
              </a:extLst>
            </p:cNvPr>
            <p:cNvSpPr/>
            <p:nvPr userDrawn="1"/>
          </p:nvSpPr>
          <p:spPr>
            <a:xfrm>
              <a:off x="2490651" y="1837508"/>
              <a:ext cx="3284303" cy="3671115"/>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0836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grpSp>
        <p:nvGrpSpPr>
          <p:cNvPr id="14" name="Groupe 13">
            <a:extLst>
              <a:ext uri="{FF2B5EF4-FFF2-40B4-BE49-F238E27FC236}">
                <a16:creationId xmlns:a16="http://schemas.microsoft.com/office/drawing/2014/main" id="{BC1074B2-6B06-525D-EAA2-BD6577E6603E}"/>
              </a:ext>
            </a:extLst>
          </p:cNvPr>
          <p:cNvGrpSpPr/>
          <p:nvPr userDrawn="1"/>
        </p:nvGrpSpPr>
        <p:grpSpPr>
          <a:xfrm>
            <a:off x="6987397" y="-1"/>
            <a:ext cx="5204604" cy="3347050"/>
            <a:chOff x="6487064" y="1827369"/>
            <a:chExt cx="4078849" cy="2360277"/>
          </a:xfrm>
        </p:grpSpPr>
        <p:pic>
          <p:nvPicPr>
            <p:cNvPr id="10" name="Image 9" descr="Une image contenant intérieur, texte, Casques, ordinateur&#10;&#10;Description générée automatiquement">
              <a:extLst>
                <a:ext uri="{FF2B5EF4-FFF2-40B4-BE49-F238E27FC236}">
                  <a16:creationId xmlns:a16="http://schemas.microsoft.com/office/drawing/2014/main" id="{012F391B-05AF-919C-E42A-C256F75F169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487064" y="1828800"/>
              <a:ext cx="4078849" cy="2358846"/>
            </a:xfrm>
            <a:prstGeom prst="rect">
              <a:avLst/>
            </a:prstGeom>
          </p:spPr>
        </p:pic>
        <p:sp>
          <p:nvSpPr>
            <p:cNvPr id="12" name="Triangle rectangle 11">
              <a:extLst>
                <a:ext uri="{FF2B5EF4-FFF2-40B4-BE49-F238E27FC236}">
                  <a16:creationId xmlns:a16="http://schemas.microsoft.com/office/drawing/2014/main" id="{00439B77-D877-7F81-2DD9-DEE185EE1CD4}"/>
                </a:ext>
              </a:extLst>
            </p:cNvPr>
            <p:cNvSpPr/>
            <p:nvPr userDrawn="1"/>
          </p:nvSpPr>
          <p:spPr>
            <a:xfrm>
              <a:off x="6487064" y="1827369"/>
              <a:ext cx="4078849" cy="235884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2728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de contenu">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65231462-315D-6E6F-98BF-20079C147FA0}"/>
              </a:ext>
            </a:extLst>
          </p:cNvPr>
          <p:cNvSpPr/>
          <p:nvPr userDrawn="1"/>
        </p:nvSpPr>
        <p:spPr>
          <a:xfrm rot="13500000">
            <a:off x="-361412" y="3073988"/>
            <a:ext cx="710024" cy="710024"/>
          </a:xfrm>
          <a:prstGeom prst="rtTriangle">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E98D536-9DD9-40CF-2FFB-D2C0159F316E}"/>
              </a:ext>
            </a:extLst>
          </p:cNvPr>
          <p:cNvSpPr>
            <a:spLocks noGrp="1"/>
          </p:cNvSpPr>
          <p:nvPr>
            <p:ph type="title"/>
          </p:nvPr>
        </p:nvSpPr>
        <p:spPr>
          <a:xfrm>
            <a:off x="1028700" y="773574"/>
            <a:ext cx="10515600" cy="560292"/>
          </a:xfrm>
        </p:spPr>
        <p:txBody>
          <a:bodyPr/>
          <a:lstStyle/>
          <a:p>
            <a:r>
              <a:rPr lang="fr-FR" dirty="0"/>
              <a:t>Modifiez le style du titre</a:t>
            </a:r>
          </a:p>
        </p:txBody>
      </p:sp>
      <p:sp>
        <p:nvSpPr>
          <p:cNvPr id="5" name="Espace réservé du pied de page 4">
            <a:extLst>
              <a:ext uri="{FF2B5EF4-FFF2-40B4-BE49-F238E27FC236}">
                <a16:creationId xmlns:a16="http://schemas.microsoft.com/office/drawing/2014/main" id="{AEF38299-8180-02D7-54D0-ABF2A5019BD8}"/>
              </a:ext>
            </a:extLst>
          </p:cNvPr>
          <p:cNvSpPr>
            <a:spLocks noGrp="1"/>
          </p:cNvSpPr>
          <p:nvPr>
            <p:ph type="ftr" sz="quarter" idx="11"/>
          </p:nvPr>
        </p:nvSpPr>
        <p:spPr>
          <a:xfrm>
            <a:off x="1399272" y="411355"/>
            <a:ext cx="4114800" cy="251585"/>
          </a:xfrm>
        </p:spPr>
        <p:txBody>
          <a:bodyPr/>
          <a:lstStyle>
            <a:lvl1pPr algn="l">
              <a:defRPr/>
            </a:lvl1pPr>
          </a:lstStyle>
          <a:p>
            <a:r>
              <a:rPr lang="fr-FR" dirty="0"/>
              <a:t>Proposition pour le Conseil de l'Ordre des Architectes de Normandie</a:t>
            </a:r>
          </a:p>
        </p:txBody>
      </p:sp>
      <p:sp>
        <p:nvSpPr>
          <p:cNvPr id="7" name="Losange 6">
            <a:extLst>
              <a:ext uri="{FF2B5EF4-FFF2-40B4-BE49-F238E27FC236}">
                <a16:creationId xmlns:a16="http://schemas.microsoft.com/office/drawing/2014/main" id="{1EE4A215-4A97-A96F-ED4D-CE4B07FCA97F}"/>
              </a:ext>
            </a:extLst>
          </p:cNvPr>
          <p:cNvSpPr/>
          <p:nvPr userDrawn="1"/>
        </p:nvSpPr>
        <p:spPr>
          <a:xfrm flipH="1">
            <a:off x="1028700" y="403735"/>
            <a:ext cx="259205" cy="259205"/>
          </a:xfrm>
          <a:prstGeom prst="diamond">
            <a:avLst/>
          </a:prstGeom>
          <a:solidFill>
            <a:srgbClr val="C42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CDC7740-1DE4-CB21-A5AA-08715BD357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23835" y="602603"/>
            <a:ext cx="1309468" cy="625938"/>
          </a:xfrm>
          <a:prstGeom prst="rect">
            <a:avLst/>
          </a:prstGeom>
        </p:spPr>
      </p:pic>
      <p:sp>
        <p:nvSpPr>
          <p:cNvPr id="11" name="Espace réservé du numéro de diapositive 5">
            <a:extLst>
              <a:ext uri="{FF2B5EF4-FFF2-40B4-BE49-F238E27FC236}">
                <a16:creationId xmlns:a16="http://schemas.microsoft.com/office/drawing/2014/main" id="{FED4619D-73F6-022C-0C83-CDBB1BCC5778}"/>
              </a:ext>
            </a:extLst>
          </p:cNvPr>
          <p:cNvSpPr>
            <a:spLocks noGrp="1"/>
          </p:cNvSpPr>
          <p:nvPr>
            <p:ph type="sldNum" sz="quarter" idx="12"/>
          </p:nvPr>
        </p:nvSpPr>
        <p:spPr>
          <a:xfrm>
            <a:off x="-11798" y="3238500"/>
            <a:ext cx="450130" cy="381000"/>
          </a:xfrm>
        </p:spPr>
        <p:txBody>
          <a:bodyPr/>
          <a:lstStyle>
            <a:lvl1pPr algn="ctr">
              <a:defRPr/>
            </a:lvl1pPr>
          </a:lstStyle>
          <a:p>
            <a:fld id="{68E9309B-63CE-234B-8529-6446AAB60F65}" type="slidenum">
              <a:rPr lang="fr-FR" smtClean="0"/>
              <a:pPr/>
              <a:t>‹N°›</a:t>
            </a:fld>
            <a:endParaRPr lang="fr-FR" dirty="0"/>
          </a:p>
        </p:txBody>
      </p:sp>
      <p:grpSp>
        <p:nvGrpSpPr>
          <p:cNvPr id="14" name="Groupe 13">
            <a:extLst>
              <a:ext uri="{FF2B5EF4-FFF2-40B4-BE49-F238E27FC236}">
                <a16:creationId xmlns:a16="http://schemas.microsoft.com/office/drawing/2014/main" id="{BC1074B2-6B06-525D-EAA2-BD6577E6603E}"/>
              </a:ext>
            </a:extLst>
          </p:cNvPr>
          <p:cNvGrpSpPr/>
          <p:nvPr userDrawn="1"/>
        </p:nvGrpSpPr>
        <p:grpSpPr>
          <a:xfrm>
            <a:off x="8350369" y="-1"/>
            <a:ext cx="3841631" cy="2363639"/>
            <a:chOff x="6487064" y="1827369"/>
            <a:chExt cx="4078849" cy="2360277"/>
          </a:xfrm>
        </p:grpSpPr>
        <p:pic>
          <p:nvPicPr>
            <p:cNvPr id="10" name="Image 9" descr="Une image contenant intérieur, texte, Casques, ordinateur&#10;&#10;Description générée automatiquement">
              <a:extLst>
                <a:ext uri="{FF2B5EF4-FFF2-40B4-BE49-F238E27FC236}">
                  <a16:creationId xmlns:a16="http://schemas.microsoft.com/office/drawing/2014/main" id="{012F391B-05AF-919C-E42A-C256F75F169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487064" y="1828800"/>
              <a:ext cx="4078849" cy="2358846"/>
            </a:xfrm>
            <a:prstGeom prst="rect">
              <a:avLst/>
            </a:prstGeom>
          </p:spPr>
        </p:pic>
        <p:sp>
          <p:nvSpPr>
            <p:cNvPr id="12" name="Triangle rectangle 11">
              <a:extLst>
                <a:ext uri="{FF2B5EF4-FFF2-40B4-BE49-F238E27FC236}">
                  <a16:creationId xmlns:a16="http://schemas.microsoft.com/office/drawing/2014/main" id="{00439B77-D877-7F81-2DD9-DEE185EE1CD4}"/>
                </a:ext>
              </a:extLst>
            </p:cNvPr>
            <p:cNvSpPr/>
            <p:nvPr userDrawn="1"/>
          </p:nvSpPr>
          <p:spPr>
            <a:xfrm>
              <a:off x="6487064" y="1827369"/>
              <a:ext cx="4078849" cy="235884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5129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0B31ED-6302-1BF8-7882-48BB91E7AC31}"/>
              </a:ext>
            </a:extLst>
          </p:cNvPr>
          <p:cNvSpPr>
            <a:spLocks noGrp="1"/>
          </p:cNvSpPr>
          <p:nvPr>
            <p:ph type="title"/>
          </p:nvPr>
        </p:nvSpPr>
        <p:spPr>
          <a:xfrm>
            <a:off x="838200" y="365126"/>
            <a:ext cx="10515600" cy="560292"/>
          </a:xfrm>
          <a:prstGeom prst="rect">
            <a:avLst/>
          </a:prstGeom>
        </p:spPr>
        <p:txBody>
          <a:bodyPr vert="horz" lIns="0" tIns="0" rIns="0" bIns="0" rtlCol="0" anchor="t" anchorCtr="0">
            <a:noAutofit/>
          </a:bodyPr>
          <a:lstStyle/>
          <a:p>
            <a:r>
              <a:rPr lang="fr-FR" dirty="0"/>
              <a:t>Modifiez le style du titre</a:t>
            </a:r>
          </a:p>
        </p:txBody>
      </p:sp>
      <p:sp>
        <p:nvSpPr>
          <p:cNvPr id="3" name="Espace réservé du texte 2">
            <a:extLst>
              <a:ext uri="{FF2B5EF4-FFF2-40B4-BE49-F238E27FC236}">
                <a16:creationId xmlns:a16="http://schemas.microsoft.com/office/drawing/2014/main" id="{D629EE14-E895-BCF8-D396-A38C49B772C8}"/>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376BF4D-8681-6B31-543C-BBFC8041E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A3181"/>
                </a:solidFill>
                <a:latin typeface="Poppins" pitchFamily="2" charset="77"/>
                <a:cs typeface="Poppins" pitchFamily="2" charset="77"/>
              </a:defRPr>
            </a:lvl1pPr>
          </a:lstStyle>
          <a:p>
            <a:endParaRPr lang="fr-FR" dirty="0"/>
          </a:p>
        </p:txBody>
      </p:sp>
      <p:sp>
        <p:nvSpPr>
          <p:cNvPr id="5" name="Espace réservé du pied de page 4">
            <a:extLst>
              <a:ext uri="{FF2B5EF4-FFF2-40B4-BE49-F238E27FC236}">
                <a16:creationId xmlns:a16="http://schemas.microsoft.com/office/drawing/2014/main" id="{9B530E78-51F9-83DF-D5AF-F6ABF51483BF}"/>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defRPr sz="1500">
                <a:solidFill>
                  <a:srgbClr val="2A3181"/>
                </a:solidFill>
                <a:latin typeface="Poppins" pitchFamily="2" charset="77"/>
                <a:cs typeface="Poppins" pitchFamily="2" charset="77"/>
              </a:defRPr>
            </a:lvl1pPr>
          </a:lstStyle>
          <a:p>
            <a:r>
              <a:rPr lang="fr-FR" dirty="0"/>
              <a:t>Proposition pour le Conseil de l'Ordre des Architectes de Normandie</a:t>
            </a:r>
          </a:p>
        </p:txBody>
      </p:sp>
      <p:sp>
        <p:nvSpPr>
          <p:cNvPr id="6" name="Espace réservé du numéro de diapositive 5">
            <a:extLst>
              <a:ext uri="{FF2B5EF4-FFF2-40B4-BE49-F238E27FC236}">
                <a16:creationId xmlns:a16="http://schemas.microsoft.com/office/drawing/2014/main" id="{7130007D-26DE-1E5E-0830-42227BB5C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bg1"/>
                </a:solidFill>
                <a:latin typeface="Poppins" pitchFamily="2" charset="77"/>
                <a:cs typeface="Poppins" pitchFamily="2" charset="77"/>
              </a:defRPr>
            </a:lvl1pPr>
          </a:lstStyle>
          <a:p>
            <a:fld id="{68E9309B-63CE-234B-8529-6446AAB60F65}" type="slidenum">
              <a:rPr lang="fr-FR" smtClean="0"/>
              <a:pPr/>
              <a:t>‹N°›</a:t>
            </a:fld>
            <a:endParaRPr lang="fr-FR"/>
          </a:p>
        </p:txBody>
      </p:sp>
    </p:spTree>
    <p:extLst>
      <p:ext uri="{BB962C8B-B14F-4D97-AF65-F5344CB8AC3E}">
        <p14:creationId xmlns:p14="http://schemas.microsoft.com/office/powerpoint/2010/main" val="157751691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0" r:id="rId5"/>
    <p:sldLayoutId id="2147483659" r:id="rId6"/>
    <p:sldLayoutId id="2147483660" r:id="rId7"/>
    <p:sldLayoutId id="2147483657" r:id="rId8"/>
    <p:sldLayoutId id="2147483658" r:id="rId9"/>
    <p:sldLayoutId id="2147483662" r:id="rId10"/>
    <p:sldLayoutId id="2147483663" r:id="rId11"/>
    <p:sldLayoutId id="2147483664" r:id="rId12"/>
    <p:sldLayoutId id="2147483655" r:id="rId13"/>
    <p:sldLayoutId id="2147483656" r:id="rId14"/>
    <p:sldLayoutId id="2147483653" r:id="rId15"/>
    <p:sldLayoutId id="2147483654" r:id="rId16"/>
  </p:sldLayoutIdLst>
  <p:hf hdr="0" dt="0"/>
  <p:txStyles>
    <p:titleStyle>
      <a:lvl1pPr algn="l" defTabSz="914400" rtl="0" eaLnBrk="1" latinLnBrk="0" hangingPunct="1">
        <a:lnSpc>
          <a:spcPct val="90000"/>
        </a:lnSpc>
        <a:spcBef>
          <a:spcPct val="0"/>
        </a:spcBef>
        <a:buNone/>
        <a:defRPr sz="3000" b="0" i="0" kern="1200">
          <a:solidFill>
            <a:srgbClr val="2A318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2A3181"/>
          </a:solidFill>
          <a:latin typeface="Poppins" pitchFamily="2" charset="77"/>
          <a:ea typeface="+mn-ea"/>
          <a:cs typeface="Poppins" pitchFamily="2" charset="77"/>
        </a:defRPr>
      </a:lvl1pPr>
      <a:lvl2pPr marL="0" indent="0" algn="l" defTabSz="914400" rtl="0" eaLnBrk="1" latinLnBrk="0" hangingPunct="1">
        <a:lnSpc>
          <a:spcPct val="90000"/>
        </a:lnSpc>
        <a:spcBef>
          <a:spcPts val="500"/>
        </a:spcBef>
        <a:buFont typeface="Arial" panose="020B0604020202020204" pitchFamily="34" charset="0"/>
        <a:buNone/>
        <a:defRPr sz="1400" kern="1200" cap="all" spc="300" baseline="0">
          <a:solidFill>
            <a:srgbClr val="C42F1B"/>
          </a:solidFill>
          <a:latin typeface="Poppins" pitchFamily="2" charset="77"/>
          <a:ea typeface="+mn-ea"/>
          <a:cs typeface="Poppins" pitchFamily="2" charset="77"/>
        </a:defRPr>
      </a:lvl2pPr>
      <a:lvl3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Poppins" pitchFamily="2" charset="77"/>
          <a:ea typeface="+mn-ea"/>
          <a:cs typeface="Poppins" pitchFamily="2" charset="77"/>
        </a:defRPr>
      </a:lvl3pPr>
      <a:lvl4pPr marL="171450" indent="-171450" algn="l" defTabSz="914400" rtl="0" eaLnBrk="1" latinLnBrk="0" hangingPunct="1">
        <a:lnSpc>
          <a:spcPct val="90000"/>
        </a:lnSpc>
        <a:spcBef>
          <a:spcPts val="500"/>
        </a:spcBef>
        <a:buFont typeface="Wingdings" pitchFamily="2" charset="2"/>
        <a:buChar char="§"/>
        <a:defRPr sz="1200" kern="1200">
          <a:solidFill>
            <a:schemeClr val="tx1"/>
          </a:solidFill>
          <a:latin typeface="Poppins" pitchFamily="2" charset="77"/>
          <a:ea typeface="+mn-ea"/>
          <a:cs typeface="Poppins" pitchFamily="2" charset="77"/>
        </a:defRPr>
      </a:lvl4pPr>
      <a:lvl5pPr marL="540000" indent="-171450" algn="l" defTabSz="914400" rtl="0" eaLnBrk="1" latinLnBrk="0" hangingPunct="1">
        <a:lnSpc>
          <a:spcPct val="90000"/>
        </a:lnSpc>
        <a:spcBef>
          <a:spcPts val="300"/>
        </a:spcBef>
        <a:buFont typeface="Wingdings" pitchFamily="2" charset="2"/>
        <a:buChar char="§"/>
        <a:defRPr sz="1000" kern="1200">
          <a:solidFill>
            <a:schemeClr val="tx1">
              <a:lumMod val="65000"/>
              <a:lumOff val="35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34.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E8F49-921D-4107-E992-595F6D770C1F}"/>
              </a:ext>
            </a:extLst>
          </p:cNvPr>
          <p:cNvSpPr>
            <a:spLocks noGrp="1"/>
          </p:cNvSpPr>
          <p:nvPr>
            <p:ph type="ctrTitle"/>
          </p:nvPr>
        </p:nvSpPr>
        <p:spPr>
          <a:xfrm>
            <a:off x="3334987" y="2112071"/>
            <a:ext cx="3139811" cy="2387600"/>
          </a:xfrm>
        </p:spPr>
        <p:txBody>
          <a:bodyPr/>
          <a:lstStyle/>
          <a:p>
            <a:r>
              <a:rPr lang="fr-FR" sz="1800" dirty="0"/>
              <a:t>Étude pour </a:t>
            </a:r>
            <a:br>
              <a:rPr lang="fr-FR" sz="1800" dirty="0"/>
            </a:br>
            <a:r>
              <a:rPr lang="fr-FR" sz="1800" dirty="0"/>
              <a:t>le </a:t>
            </a:r>
            <a:r>
              <a:rPr lang="fr-FR" sz="1800" b="1" dirty="0"/>
              <a:t>Conseil de l'Ordre des Architectes de Normandie</a:t>
            </a:r>
            <a:br>
              <a:rPr lang="fr-FR" sz="1800" dirty="0"/>
            </a:br>
            <a:r>
              <a:rPr lang="fr-FR" sz="1400" dirty="0"/>
              <a:t>sur les enjeux de la Responsabilité Sociétale des Architectes</a:t>
            </a:r>
            <a:endParaRPr lang="fr-FR" dirty="0"/>
          </a:p>
        </p:txBody>
      </p:sp>
      <p:sp>
        <p:nvSpPr>
          <p:cNvPr id="3" name="Titre 1">
            <a:extLst>
              <a:ext uri="{FF2B5EF4-FFF2-40B4-BE49-F238E27FC236}">
                <a16:creationId xmlns:a16="http://schemas.microsoft.com/office/drawing/2014/main" id="{B52BF22B-B07F-DB12-31EF-BFA437BB5AB2}"/>
              </a:ext>
            </a:extLst>
          </p:cNvPr>
          <p:cNvSpPr txBox="1">
            <a:spLocks/>
          </p:cNvSpPr>
          <p:nvPr/>
        </p:nvSpPr>
        <p:spPr>
          <a:xfrm>
            <a:off x="8003302" y="498764"/>
            <a:ext cx="3139811" cy="720437"/>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2200" b="0" i="0" kern="1200">
                <a:solidFill>
                  <a:schemeClr val="bg1"/>
                </a:solidFill>
                <a:latin typeface="Poppins" pitchFamily="2" charset="77"/>
                <a:ea typeface="+mj-ea"/>
                <a:cs typeface="Poppins" pitchFamily="2" charset="77"/>
              </a:defRPr>
            </a:lvl1pPr>
          </a:lstStyle>
          <a:p>
            <a:pPr algn="r"/>
            <a:r>
              <a:rPr lang="fr-FR" dirty="0">
                <a:solidFill>
                  <a:srgbClr val="2A3181"/>
                </a:solidFill>
              </a:rPr>
              <a:t>Rapport d’étude</a:t>
            </a:r>
          </a:p>
          <a:p>
            <a:pPr algn="r"/>
            <a:endParaRPr lang="fr-FR" dirty="0">
              <a:solidFill>
                <a:srgbClr val="2A3181"/>
              </a:solidFill>
            </a:endParaRPr>
          </a:p>
          <a:p>
            <a:pPr algn="r"/>
            <a:r>
              <a:rPr lang="fr-FR" sz="1100" dirty="0">
                <a:solidFill>
                  <a:srgbClr val="2A3181"/>
                </a:solidFill>
              </a:rPr>
              <a:t>Version du 12 novembre 2024</a:t>
            </a:r>
          </a:p>
        </p:txBody>
      </p:sp>
      <p:sp>
        <p:nvSpPr>
          <p:cNvPr id="6" name="Losange 5" descr="Escaliers en colimaçon en bois">
            <a:extLst>
              <a:ext uri="{FF2B5EF4-FFF2-40B4-BE49-F238E27FC236}">
                <a16:creationId xmlns:a16="http://schemas.microsoft.com/office/drawing/2014/main" id="{104D9661-A8C4-7169-2685-A500F107CDB1}"/>
              </a:ext>
            </a:extLst>
          </p:cNvPr>
          <p:cNvSpPr/>
          <p:nvPr/>
        </p:nvSpPr>
        <p:spPr>
          <a:xfrm>
            <a:off x="1011114" y="-448408"/>
            <a:ext cx="3893779" cy="3886200"/>
          </a:xfrm>
          <a:prstGeom prst="diamond">
            <a:avLst/>
          </a:prstGeom>
          <a:blipFill>
            <a:blip r:embed="rId2" cstate="email">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Losange 7" descr="Gros plan d’une branche olive sur un coucher de soleil">
            <a:extLst>
              <a:ext uri="{FF2B5EF4-FFF2-40B4-BE49-F238E27FC236}">
                <a16:creationId xmlns:a16="http://schemas.microsoft.com/office/drawing/2014/main" id="{4667CD00-6B41-AE16-DA74-7E336FA78D1C}"/>
              </a:ext>
            </a:extLst>
          </p:cNvPr>
          <p:cNvSpPr/>
          <p:nvPr/>
        </p:nvSpPr>
        <p:spPr>
          <a:xfrm>
            <a:off x="1019907" y="3420208"/>
            <a:ext cx="3893779" cy="3886200"/>
          </a:xfrm>
          <a:prstGeom prst="diamond">
            <a:avLst/>
          </a:prstGeom>
          <a:blipFill>
            <a:blip r:embed="rId3" cstate="email">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Parallélogramme 8">
            <a:extLst>
              <a:ext uri="{FF2B5EF4-FFF2-40B4-BE49-F238E27FC236}">
                <a16:creationId xmlns:a16="http://schemas.microsoft.com/office/drawing/2014/main" id="{44315882-9C66-78EC-CF02-C15F9258A4F4}"/>
              </a:ext>
            </a:extLst>
          </p:cNvPr>
          <p:cNvSpPr/>
          <p:nvPr/>
        </p:nvSpPr>
        <p:spPr>
          <a:xfrm rot="18865151">
            <a:off x="4780441" y="-1457679"/>
            <a:ext cx="428625" cy="5695950"/>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Parallélogramme 9">
            <a:extLst>
              <a:ext uri="{FF2B5EF4-FFF2-40B4-BE49-F238E27FC236}">
                <a16:creationId xmlns:a16="http://schemas.microsoft.com/office/drawing/2014/main" id="{E9BD2579-8DBF-BCCF-D001-2C51E6C828F2}"/>
              </a:ext>
            </a:extLst>
          </p:cNvPr>
          <p:cNvSpPr/>
          <p:nvPr/>
        </p:nvSpPr>
        <p:spPr>
          <a:xfrm rot="13500470">
            <a:off x="4798954" y="2623006"/>
            <a:ext cx="428625" cy="5695950"/>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585C25F-6749-3B6D-429D-583C9CBBD704}"/>
              </a:ext>
            </a:extLst>
          </p:cNvPr>
          <p:cNvSpPr txBox="1"/>
          <p:nvPr/>
        </p:nvSpPr>
        <p:spPr>
          <a:xfrm>
            <a:off x="1060995" y="2906877"/>
            <a:ext cx="1551066" cy="1061829"/>
          </a:xfrm>
          <a:prstGeom prst="rect">
            <a:avLst/>
          </a:prstGeom>
          <a:noFill/>
        </p:spPr>
        <p:txBody>
          <a:bodyPr wrap="square" rtlCol="0">
            <a:spAutoFit/>
          </a:bodyPr>
          <a:lstStyle/>
          <a:p>
            <a:r>
              <a:rPr lang="fr-FR" sz="1050" dirty="0">
                <a:solidFill>
                  <a:schemeClr val="bg1"/>
                </a:solidFill>
                <a:latin typeface="Poppins" panose="00000500000000000000" pitchFamily="2" charset="0"/>
                <a:cs typeface="Poppins" panose="00000500000000000000" pitchFamily="2" charset="0"/>
              </a:rPr>
              <a:t>Crédit</a:t>
            </a:r>
            <a:r>
              <a:rPr lang="fr-FR" sz="1050" dirty="0">
                <a:solidFill>
                  <a:srgbClr val="FF0000"/>
                </a:solidFill>
                <a:latin typeface="Poppins" panose="00000500000000000000" pitchFamily="2" charset="0"/>
                <a:cs typeface="Poppins" panose="00000500000000000000" pitchFamily="2" charset="0"/>
              </a:rPr>
              <a:t> </a:t>
            </a:r>
            <a:r>
              <a:rPr lang="fr-FR" sz="1050" dirty="0">
                <a:solidFill>
                  <a:schemeClr val="bg1"/>
                </a:solidFill>
                <a:latin typeface="Poppins" panose="00000500000000000000" pitchFamily="2" charset="0"/>
                <a:cs typeface="Poppins" panose="00000500000000000000" pitchFamily="2" charset="0"/>
              </a:rPr>
              <a:t>Photos :</a:t>
            </a:r>
          </a:p>
          <a:p>
            <a:r>
              <a:rPr lang="fr-FR" sz="1050" dirty="0">
                <a:solidFill>
                  <a:schemeClr val="bg1"/>
                </a:solidFill>
                <a:latin typeface="Poppins" panose="00000500000000000000" pitchFamily="2" charset="0"/>
                <a:cs typeface="Poppins" panose="00000500000000000000" pitchFamily="2" charset="0"/>
              </a:rPr>
              <a:t>le Conseil de l'Ordre des Architectes de Normandie, SMC Images et </a:t>
            </a:r>
            <a:r>
              <a:rPr lang="fr-FR" sz="1050" dirty="0" err="1">
                <a:solidFill>
                  <a:schemeClr val="bg1"/>
                </a:solidFill>
                <a:latin typeface="Poppins" panose="00000500000000000000" pitchFamily="2" charset="0"/>
                <a:cs typeface="Poppins" panose="00000500000000000000" pitchFamily="2" charset="0"/>
              </a:rPr>
              <a:t>Symbial</a:t>
            </a:r>
            <a:r>
              <a:rPr lang="fr-FR" sz="1050" dirty="0">
                <a:solidFill>
                  <a:schemeClr val="bg1"/>
                </a:solidFill>
                <a:latin typeface="Poppins" panose="00000500000000000000" pitchFamily="2" charset="0"/>
                <a:cs typeface="Poppins" panose="00000500000000000000" pitchFamily="2" charset="0"/>
              </a:rPr>
              <a:t> sas</a:t>
            </a:r>
          </a:p>
        </p:txBody>
      </p:sp>
      <p:pic>
        <p:nvPicPr>
          <p:cNvPr id="11" name="Image 10">
            <a:extLst>
              <a:ext uri="{FF2B5EF4-FFF2-40B4-BE49-F238E27FC236}">
                <a16:creationId xmlns:a16="http://schemas.microsoft.com/office/drawing/2014/main" id="{7DB55D80-703B-91C4-0C1D-B97F4C702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82" y="1494692"/>
            <a:ext cx="3070274" cy="852854"/>
          </a:xfrm>
          <a:prstGeom prst="rect">
            <a:avLst/>
          </a:prstGeom>
        </p:spPr>
      </p:pic>
    </p:spTree>
    <p:extLst>
      <p:ext uri="{BB962C8B-B14F-4D97-AF65-F5344CB8AC3E}">
        <p14:creationId xmlns:p14="http://schemas.microsoft.com/office/powerpoint/2010/main" val="265313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C1D5E-67F4-44BD-46E1-62BD385E4048}"/>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7BB1B5-06D8-99BD-E682-1F8CEDA953FD}"/>
              </a:ext>
            </a:extLst>
          </p:cNvPr>
          <p:cNvSpPr>
            <a:spLocks noGrp="1"/>
          </p:cNvSpPr>
          <p:nvPr>
            <p:ph type="sldNum" sz="quarter" idx="12"/>
          </p:nvPr>
        </p:nvSpPr>
        <p:spPr/>
        <p:txBody>
          <a:bodyPr/>
          <a:lstStyle/>
          <a:p>
            <a:fld id="{68E9309B-63CE-234B-8529-6446AAB60F65}" type="slidenum">
              <a:rPr lang="fr-FR" smtClean="0"/>
              <a:pPr/>
              <a:t>11</a:t>
            </a:fld>
            <a:endParaRPr lang="fr-FR" dirty="0"/>
          </a:p>
        </p:txBody>
      </p:sp>
      <p:graphicFrame>
        <p:nvGraphicFramePr>
          <p:cNvPr id="5" name="Graphique 4">
            <a:extLst>
              <a:ext uri="{FF2B5EF4-FFF2-40B4-BE49-F238E27FC236}">
                <a16:creationId xmlns:a16="http://schemas.microsoft.com/office/drawing/2014/main" id="{5F547E6D-36E5-4010-BA2E-D8EA02597159}"/>
              </a:ext>
            </a:extLst>
          </p:cNvPr>
          <p:cNvGraphicFramePr>
            <a:graphicFrameLocks/>
          </p:cNvGraphicFramePr>
          <p:nvPr>
            <p:extLst>
              <p:ext uri="{D42A27DB-BD31-4B8C-83A1-F6EECF244321}">
                <p14:modId xmlns:p14="http://schemas.microsoft.com/office/powerpoint/2010/main" val="423048037"/>
              </p:ext>
            </p:extLst>
          </p:nvPr>
        </p:nvGraphicFramePr>
        <p:xfrm>
          <a:off x="1210491" y="1466850"/>
          <a:ext cx="10258698" cy="3924300"/>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pied de page 1">
            <a:extLst>
              <a:ext uri="{FF2B5EF4-FFF2-40B4-BE49-F238E27FC236}">
                <a16:creationId xmlns:a16="http://schemas.microsoft.com/office/drawing/2014/main" id="{936A8CE2-E65B-215B-BED4-295605999EBB}"/>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L’environnement</a:t>
            </a:r>
          </a:p>
        </p:txBody>
      </p:sp>
      <p:sp>
        <p:nvSpPr>
          <p:cNvPr id="7" name="ZoneTexte 6">
            <a:extLst>
              <a:ext uri="{FF2B5EF4-FFF2-40B4-BE49-F238E27FC236}">
                <a16:creationId xmlns:a16="http://schemas.microsoft.com/office/drawing/2014/main" id="{FA9ED210-33A0-2307-0DE5-E5D07316DC82}"/>
              </a:ext>
            </a:extLst>
          </p:cNvPr>
          <p:cNvSpPr txBox="1"/>
          <p:nvPr/>
        </p:nvSpPr>
        <p:spPr>
          <a:xfrm>
            <a:off x="1210491" y="5505757"/>
            <a:ext cx="10615749"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Il n’y a pas de corrélation claire entre le niveau de gestion des critères environnementaux et la taille des agences.</a:t>
            </a:r>
          </a:p>
          <a:p>
            <a:r>
              <a:rPr lang="fr-FR" sz="1200" dirty="0">
                <a:solidFill>
                  <a:schemeClr val="accent5">
                    <a:lumMod val="75000"/>
                  </a:schemeClr>
                </a:solidFill>
                <a:latin typeface="Poppins" panose="00000500000000000000" pitchFamily="2" charset="0"/>
                <a:cs typeface="Poppins" panose="00000500000000000000" pitchFamily="2" charset="0"/>
              </a:rPr>
              <a:t>C’est même plutôt la logique inverse qui est observée sur le suivi des consommations.</a:t>
            </a:r>
          </a:p>
        </p:txBody>
      </p:sp>
    </p:spTree>
    <p:extLst>
      <p:ext uri="{BB962C8B-B14F-4D97-AF65-F5344CB8AC3E}">
        <p14:creationId xmlns:p14="http://schemas.microsoft.com/office/powerpoint/2010/main" val="377133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6ED9-012A-B41C-157F-D2A32364FA7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182472C-79E3-6996-B760-5CBBCD677303}"/>
              </a:ext>
            </a:extLst>
          </p:cNvPr>
          <p:cNvSpPr>
            <a:spLocks noGrp="1"/>
          </p:cNvSpPr>
          <p:nvPr>
            <p:ph type="sldNum" sz="quarter" idx="12"/>
          </p:nvPr>
        </p:nvSpPr>
        <p:spPr/>
        <p:txBody>
          <a:bodyPr/>
          <a:lstStyle/>
          <a:p>
            <a:fld id="{68E9309B-63CE-234B-8529-6446AAB60F65}" type="slidenum">
              <a:rPr lang="fr-FR" smtClean="0"/>
              <a:pPr/>
              <a:t>12</a:t>
            </a:fld>
            <a:endParaRPr lang="fr-FR"/>
          </a:p>
        </p:txBody>
      </p:sp>
      <p:pic>
        <p:nvPicPr>
          <p:cNvPr id="6146" name="Picture 2">
            <a:extLst>
              <a:ext uri="{FF2B5EF4-FFF2-40B4-BE49-F238E27FC236}">
                <a16:creationId xmlns:a16="http://schemas.microsoft.com/office/drawing/2014/main" id="{A55CDC73-8109-D89B-879B-92A86749E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94077"/>
            <a:ext cx="4541084" cy="328884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8FDE535-3C98-02D0-B349-1A10CE4C0DAB}"/>
              </a:ext>
            </a:extLst>
          </p:cNvPr>
          <p:cNvSpPr txBox="1"/>
          <p:nvPr/>
        </p:nvSpPr>
        <p:spPr>
          <a:xfrm>
            <a:off x="949643" y="4681839"/>
            <a:ext cx="3861407" cy="830997"/>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La quasi-totalité des agences sont capables d’attester qu’elles respectent le code de déontologie, celles qui ne le peuvent pas sont sans collaborateurs.</a:t>
            </a:r>
          </a:p>
        </p:txBody>
      </p:sp>
      <p:sp>
        <p:nvSpPr>
          <p:cNvPr id="7" name="Espace réservé du pied de page 1">
            <a:extLst>
              <a:ext uri="{FF2B5EF4-FFF2-40B4-BE49-F238E27FC236}">
                <a16:creationId xmlns:a16="http://schemas.microsoft.com/office/drawing/2014/main" id="{185E7109-9683-27C7-1DB0-E10D9340F0C8}"/>
              </a:ext>
            </a:extLst>
          </p:cNvPr>
          <p:cNvSpPr txBox="1">
            <a:spLocks/>
          </p:cNvSpPr>
          <p:nvPr/>
        </p:nvSpPr>
        <p:spPr>
          <a:xfrm>
            <a:off x="1399271" y="411355"/>
            <a:ext cx="7255842"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La loyauté des pratiques</a:t>
            </a:r>
          </a:p>
        </p:txBody>
      </p:sp>
      <p:pic>
        <p:nvPicPr>
          <p:cNvPr id="6150" name="Picture 6">
            <a:extLst>
              <a:ext uri="{FF2B5EF4-FFF2-40B4-BE49-F238E27FC236}">
                <a16:creationId xmlns:a16="http://schemas.microsoft.com/office/drawing/2014/main" id="{1296B1AD-73E7-667B-906C-BCEF82492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212" y="3929598"/>
            <a:ext cx="4909117" cy="233548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3E13C9F4-BD83-772F-FECA-4F697B680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650" y="1362954"/>
            <a:ext cx="5102679" cy="270596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B8B2C48-4B03-ACD8-79D8-F67D26DDA2FF}"/>
              </a:ext>
            </a:extLst>
          </p:cNvPr>
          <p:cNvSpPr txBox="1"/>
          <p:nvPr/>
        </p:nvSpPr>
        <p:spPr>
          <a:xfrm>
            <a:off x="10016380" y="3238500"/>
            <a:ext cx="1318771" cy="461665"/>
          </a:xfrm>
          <a:prstGeom prst="rect">
            <a:avLst/>
          </a:prstGeom>
          <a:noFill/>
        </p:spPr>
        <p:txBody>
          <a:bodyPr wrap="square">
            <a:spAutoFit/>
          </a:bodyPr>
          <a:lstStyle/>
          <a:p>
            <a:r>
              <a:rPr lang="fr-FR" sz="600" dirty="0">
                <a:latin typeface="Poppins" panose="00000500000000000000" pitchFamily="2" charset="0"/>
                <a:cs typeface="Poppins" panose="00000500000000000000" pitchFamily="2" charset="0"/>
              </a:rPr>
              <a:t>1 étoile : pas du tout</a:t>
            </a:r>
          </a:p>
          <a:p>
            <a:r>
              <a:rPr lang="fr-FR" sz="600" dirty="0">
                <a:latin typeface="Poppins" panose="00000500000000000000" pitchFamily="2" charset="0"/>
                <a:cs typeface="Poppins" panose="00000500000000000000" pitchFamily="2" charset="0"/>
              </a:rPr>
              <a:t>2 étoiles : plutôt pas</a:t>
            </a:r>
          </a:p>
          <a:p>
            <a:r>
              <a:rPr lang="fr-FR" sz="600" dirty="0">
                <a:latin typeface="Poppins" panose="00000500000000000000" pitchFamily="2" charset="0"/>
                <a:cs typeface="Poppins" panose="00000500000000000000" pitchFamily="2" charset="0"/>
              </a:rPr>
              <a:t>3 étoiles : plutôt oui</a:t>
            </a:r>
          </a:p>
          <a:p>
            <a:r>
              <a:rPr lang="fr-FR" sz="600" dirty="0">
                <a:latin typeface="Poppins" panose="00000500000000000000" pitchFamily="2" charset="0"/>
                <a:cs typeface="Poppins" panose="00000500000000000000" pitchFamily="2" charset="0"/>
              </a:rPr>
              <a:t>4 étoiles : complètement oui</a:t>
            </a:r>
          </a:p>
        </p:txBody>
      </p:sp>
      <p:sp>
        <p:nvSpPr>
          <p:cNvPr id="10" name="ZoneTexte 9">
            <a:extLst>
              <a:ext uri="{FF2B5EF4-FFF2-40B4-BE49-F238E27FC236}">
                <a16:creationId xmlns:a16="http://schemas.microsoft.com/office/drawing/2014/main" id="{E919B57F-30D4-5110-454A-7EE92472D4A7}"/>
              </a:ext>
            </a:extLst>
          </p:cNvPr>
          <p:cNvSpPr txBox="1"/>
          <p:nvPr/>
        </p:nvSpPr>
        <p:spPr>
          <a:xfrm>
            <a:off x="5164183" y="6123479"/>
            <a:ext cx="6795917"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Seulement un tiers des agences ont une politique d’achat responsable.</a:t>
            </a:r>
          </a:p>
          <a:p>
            <a:r>
              <a:rPr lang="fr-FR" sz="1200" dirty="0">
                <a:solidFill>
                  <a:schemeClr val="accent5">
                    <a:lumMod val="75000"/>
                  </a:schemeClr>
                </a:solidFill>
                <a:latin typeface="Poppins" panose="00000500000000000000" pitchFamily="2" charset="0"/>
                <a:cs typeface="Poppins" panose="00000500000000000000" pitchFamily="2" charset="0"/>
              </a:rPr>
              <a:t>La politique d’achat responsable est moins bien respectée dans les petites agences.</a:t>
            </a:r>
          </a:p>
        </p:txBody>
      </p:sp>
      <p:sp>
        <p:nvSpPr>
          <p:cNvPr id="11" name="ZoneTexte 10">
            <a:extLst>
              <a:ext uri="{FF2B5EF4-FFF2-40B4-BE49-F238E27FC236}">
                <a16:creationId xmlns:a16="http://schemas.microsoft.com/office/drawing/2014/main" id="{D8CF886F-688D-F2CA-AE58-2ACDA30CB2E4}"/>
              </a:ext>
            </a:extLst>
          </p:cNvPr>
          <p:cNvSpPr txBox="1"/>
          <p:nvPr/>
        </p:nvSpPr>
        <p:spPr>
          <a:xfrm>
            <a:off x="9629514" y="2786903"/>
            <a:ext cx="970137"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34% en positif</a:t>
            </a:r>
          </a:p>
        </p:txBody>
      </p:sp>
      <p:pic>
        <p:nvPicPr>
          <p:cNvPr id="12" name="Graphique 11" descr="Avertissement contour">
            <a:extLst>
              <a:ext uri="{FF2B5EF4-FFF2-40B4-BE49-F238E27FC236}">
                <a16:creationId xmlns:a16="http://schemas.microsoft.com/office/drawing/2014/main" id="{1C236FBD-B109-42E9-0B49-091052CE8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0201" y="2737575"/>
            <a:ext cx="329487" cy="329487"/>
          </a:xfrm>
          <a:prstGeom prst="rect">
            <a:avLst/>
          </a:prstGeom>
        </p:spPr>
      </p:pic>
    </p:spTree>
    <p:extLst>
      <p:ext uri="{BB962C8B-B14F-4D97-AF65-F5344CB8AC3E}">
        <p14:creationId xmlns:p14="http://schemas.microsoft.com/office/powerpoint/2010/main" val="91734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7DAE-F9BC-CECA-0DD1-7FA9AF9E2E54}"/>
            </a:ext>
          </a:extLst>
        </p:cNvPr>
        <p:cNvGrpSpPr/>
        <p:nvPr/>
      </p:nvGrpSpPr>
      <p:grpSpPr>
        <a:xfrm>
          <a:off x="0" y="0"/>
          <a:ext cx="0" cy="0"/>
          <a:chOff x="0" y="0"/>
          <a:chExt cx="0" cy="0"/>
        </a:xfrm>
      </p:grpSpPr>
      <p:pic>
        <p:nvPicPr>
          <p:cNvPr id="8202" name="Picture 10">
            <a:extLst>
              <a:ext uri="{FF2B5EF4-FFF2-40B4-BE49-F238E27FC236}">
                <a16:creationId xmlns:a16="http://schemas.microsoft.com/office/drawing/2014/main" id="{676ABC93-7E43-6B55-2832-395D3F820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241" y="1806196"/>
            <a:ext cx="628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6CAE988C-3841-A98F-8E03-24BF9B741BB6}"/>
              </a:ext>
            </a:extLst>
          </p:cNvPr>
          <p:cNvSpPr>
            <a:spLocks noGrp="1"/>
          </p:cNvSpPr>
          <p:nvPr>
            <p:ph type="sldNum" sz="quarter" idx="12"/>
          </p:nvPr>
        </p:nvSpPr>
        <p:spPr/>
        <p:txBody>
          <a:bodyPr/>
          <a:lstStyle/>
          <a:p>
            <a:fld id="{68E9309B-63CE-234B-8529-6446AAB60F65}" type="slidenum">
              <a:rPr lang="fr-FR" smtClean="0"/>
              <a:pPr/>
              <a:t>13</a:t>
            </a:fld>
            <a:endParaRPr lang="fr-FR"/>
          </a:p>
        </p:txBody>
      </p:sp>
      <p:sp>
        <p:nvSpPr>
          <p:cNvPr id="6" name="Espace réservé du pied de page 1">
            <a:extLst>
              <a:ext uri="{FF2B5EF4-FFF2-40B4-BE49-F238E27FC236}">
                <a16:creationId xmlns:a16="http://schemas.microsoft.com/office/drawing/2014/main" id="{B3D9304E-AFC6-8956-3B66-AE6F22F27BA3}"/>
              </a:ext>
            </a:extLst>
          </p:cNvPr>
          <p:cNvSpPr txBox="1">
            <a:spLocks/>
          </p:cNvSpPr>
          <p:nvPr/>
        </p:nvSpPr>
        <p:spPr>
          <a:xfrm>
            <a:off x="1399271" y="411355"/>
            <a:ext cx="10052844"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Les questions relatives aux consommateurs</a:t>
            </a:r>
          </a:p>
        </p:txBody>
      </p:sp>
      <p:sp>
        <p:nvSpPr>
          <p:cNvPr id="8" name="ZoneTexte 7">
            <a:extLst>
              <a:ext uri="{FF2B5EF4-FFF2-40B4-BE49-F238E27FC236}">
                <a16:creationId xmlns:a16="http://schemas.microsoft.com/office/drawing/2014/main" id="{42568A03-E32C-E2FD-94C7-AECCC52AA980}"/>
              </a:ext>
            </a:extLst>
          </p:cNvPr>
          <p:cNvSpPr txBox="1"/>
          <p:nvPr/>
        </p:nvSpPr>
        <p:spPr>
          <a:xfrm>
            <a:off x="356450" y="3902575"/>
            <a:ext cx="5739549" cy="830997"/>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Les agences qui emploient le plus de collaborateurs sont plus en mesure d’attester de cette connaissance.</a:t>
            </a:r>
          </a:p>
          <a:p>
            <a:r>
              <a:rPr lang="fr-FR" sz="1200" dirty="0">
                <a:solidFill>
                  <a:schemeClr val="accent5">
                    <a:lumMod val="75000"/>
                  </a:schemeClr>
                </a:solidFill>
                <a:latin typeface="Poppins" panose="00000500000000000000" pitchFamily="2" charset="0"/>
                <a:cs typeface="Poppins" panose="00000500000000000000" pitchFamily="2" charset="0"/>
              </a:rPr>
              <a:t>De même pour la réalisation d’enquêtes de satisfaction auprès des clients.</a:t>
            </a:r>
          </a:p>
        </p:txBody>
      </p:sp>
      <p:sp>
        <p:nvSpPr>
          <p:cNvPr id="11" name="ZoneTexte 10">
            <a:extLst>
              <a:ext uri="{FF2B5EF4-FFF2-40B4-BE49-F238E27FC236}">
                <a16:creationId xmlns:a16="http://schemas.microsoft.com/office/drawing/2014/main" id="{E301BD8D-DB1C-53D7-81D1-8FC7BA93B66D}"/>
              </a:ext>
            </a:extLst>
          </p:cNvPr>
          <p:cNvSpPr txBox="1"/>
          <p:nvPr/>
        </p:nvSpPr>
        <p:spPr>
          <a:xfrm>
            <a:off x="9223690" y="2670273"/>
            <a:ext cx="1318771" cy="461665"/>
          </a:xfrm>
          <a:prstGeom prst="rect">
            <a:avLst/>
          </a:prstGeom>
          <a:solidFill>
            <a:schemeClr val="bg1"/>
          </a:solidFill>
        </p:spPr>
        <p:txBody>
          <a:bodyPr wrap="square">
            <a:spAutoFit/>
          </a:bodyPr>
          <a:lstStyle/>
          <a:p>
            <a:r>
              <a:rPr lang="fr-FR" sz="600" dirty="0">
                <a:latin typeface="Poppins" panose="00000500000000000000" pitchFamily="2" charset="0"/>
                <a:cs typeface="Poppins" panose="00000500000000000000" pitchFamily="2" charset="0"/>
              </a:rPr>
              <a:t>1 étoile : pas du tout</a:t>
            </a:r>
          </a:p>
          <a:p>
            <a:r>
              <a:rPr lang="fr-FR" sz="600" dirty="0">
                <a:latin typeface="Poppins" panose="00000500000000000000" pitchFamily="2" charset="0"/>
                <a:cs typeface="Poppins" panose="00000500000000000000" pitchFamily="2" charset="0"/>
              </a:rPr>
              <a:t>2 étoiles : plutôt pas</a:t>
            </a:r>
          </a:p>
          <a:p>
            <a:r>
              <a:rPr lang="fr-FR" sz="600" dirty="0">
                <a:latin typeface="Poppins" panose="00000500000000000000" pitchFamily="2" charset="0"/>
                <a:cs typeface="Poppins" panose="00000500000000000000" pitchFamily="2" charset="0"/>
              </a:rPr>
              <a:t>3 étoiles : plutôt oui</a:t>
            </a:r>
          </a:p>
          <a:p>
            <a:r>
              <a:rPr lang="fr-FR" sz="600" dirty="0">
                <a:latin typeface="Poppins" panose="00000500000000000000" pitchFamily="2" charset="0"/>
                <a:cs typeface="Poppins" panose="00000500000000000000" pitchFamily="2" charset="0"/>
              </a:rPr>
              <a:t>4 étoiles : complètement oui</a:t>
            </a:r>
          </a:p>
        </p:txBody>
      </p:sp>
      <p:sp>
        <p:nvSpPr>
          <p:cNvPr id="12" name="ZoneTexte 11">
            <a:extLst>
              <a:ext uri="{FF2B5EF4-FFF2-40B4-BE49-F238E27FC236}">
                <a16:creationId xmlns:a16="http://schemas.microsoft.com/office/drawing/2014/main" id="{959CBECC-AE61-F0FE-8DC2-7D54E9F47C96}"/>
              </a:ext>
            </a:extLst>
          </p:cNvPr>
          <p:cNvSpPr txBox="1"/>
          <p:nvPr/>
        </p:nvSpPr>
        <p:spPr>
          <a:xfrm>
            <a:off x="5744672" y="6498027"/>
            <a:ext cx="6286501" cy="276999"/>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Plus l’agence a de collaborateurs, plus elle applique les règles de fin de mission.</a:t>
            </a:r>
          </a:p>
        </p:txBody>
      </p:sp>
      <p:sp>
        <p:nvSpPr>
          <p:cNvPr id="13" name="ZoneTexte 12">
            <a:extLst>
              <a:ext uri="{FF2B5EF4-FFF2-40B4-BE49-F238E27FC236}">
                <a16:creationId xmlns:a16="http://schemas.microsoft.com/office/drawing/2014/main" id="{38E3DDC9-8489-A82A-F19D-5C785C99DF45}"/>
              </a:ext>
            </a:extLst>
          </p:cNvPr>
          <p:cNvSpPr txBox="1"/>
          <p:nvPr/>
        </p:nvSpPr>
        <p:spPr>
          <a:xfrm>
            <a:off x="8186770" y="3432680"/>
            <a:ext cx="965329"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78% en positif</a:t>
            </a:r>
          </a:p>
        </p:txBody>
      </p:sp>
      <p:pic>
        <p:nvPicPr>
          <p:cNvPr id="8194" name="Picture 2">
            <a:extLst>
              <a:ext uri="{FF2B5EF4-FFF2-40B4-BE49-F238E27FC236}">
                <a16:creationId xmlns:a16="http://schemas.microsoft.com/office/drawing/2014/main" id="{39855ED6-BF30-7327-2DE5-58E2D6022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68" y="1319488"/>
            <a:ext cx="5593783" cy="29664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C57FDA20-746B-8216-4D61-D44601F10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326" y="3976616"/>
            <a:ext cx="4872038" cy="231784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EAF6CCE0-C5F3-316E-881D-61042586FDEA}"/>
              </a:ext>
            </a:extLst>
          </p:cNvPr>
          <p:cNvSpPr txBox="1"/>
          <p:nvPr/>
        </p:nvSpPr>
        <p:spPr>
          <a:xfrm>
            <a:off x="6606461" y="6200053"/>
            <a:ext cx="3936000" cy="184666"/>
          </a:xfrm>
          <a:prstGeom prst="rect">
            <a:avLst/>
          </a:prstGeom>
          <a:solidFill>
            <a:schemeClr val="bg1"/>
          </a:solidFill>
        </p:spPr>
        <p:txBody>
          <a:bodyPr wrap="square">
            <a:spAutoFit/>
          </a:bodyPr>
          <a:lstStyle/>
          <a:p>
            <a:r>
              <a:rPr lang="fr-FR" sz="600" dirty="0">
                <a:latin typeface="Poppins" panose="00000500000000000000" pitchFamily="2" charset="0"/>
                <a:cs typeface="Poppins" panose="00000500000000000000" pitchFamily="2" charset="0"/>
              </a:rPr>
              <a:t>1 étoile : pas du tout / 2 étoiles : plutôt pas / 3 étoiles : plutôt oui / 4 étoiles : complètement oui</a:t>
            </a:r>
          </a:p>
        </p:txBody>
      </p:sp>
      <p:pic>
        <p:nvPicPr>
          <p:cNvPr id="8206" name="Picture 14">
            <a:extLst>
              <a:ext uri="{FF2B5EF4-FFF2-40B4-BE49-F238E27FC236}">
                <a16:creationId xmlns:a16="http://schemas.microsoft.com/office/drawing/2014/main" id="{EF490F1C-6139-05C3-9105-D2C708F8B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353" y="5135536"/>
            <a:ext cx="2863918" cy="136249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048D8DF9-45A6-E062-A4E7-5E4D18A91579}"/>
              </a:ext>
            </a:extLst>
          </p:cNvPr>
          <p:cNvSpPr txBox="1"/>
          <p:nvPr/>
        </p:nvSpPr>
        <p:spPr>
          <a:xfrm>
            <a:off x="4925241" y="4831981"/>
            <a:ext cx="1918727" cy="215444"/>
          </a:xfrm>
          <a:prstGeom prst="rect">
            <a:avLst/>
          </a:prstGeom>
          <a:noFill/>
        </p:spPr>
        <p:txBody>
          <a:bodyPr wrap="square" rtlCol="0">
            <a:spAutoFit/>
          </a:bodyPr>
          <a:lstStyle/>
          <a:p>
            <a:r>
              <a:rPr lang="fr-FR" sz="800" dirty="0">
                <a:solidFill>
                  <a:schemeClr val="bg1">
                    <a:lumMod val="65000"/>
                  </a:schemeClr>
                </a:solidFill>
                <a:latin typeface="Poppins" panose="00000500000000000000" pitchFamily="2" charset="0"/>
                <a:cs typeface="Poppins" panose="00000500000000000000" pitchFamily="2" charset="0"/>
              </a:rPr>
              <a:t>Nombre moyen de collaborateurs</a:t>
            </a:r>
          </a:p>
        </p:txBody>
      </p:sp>
      <p:cxnSp>
        <p:nvCxnSpPr>
          <p:cNvPr id="18" name="Connecteur droit avec flèche 17">
            <a:extLst>
              <a:ext uri="{FF2B5EF4-FFF2-40B4-BE49-F238E27FC236}">
                <a16:creationId xmlns:a16="http://schemas.microsoft.com/office/drawing/2014/main" id="{966627C0-C9D1-3ED2-0327-76EBEA9F708E}"/>
              </a:ext>
            </a:extLst>
          </p:cNvPr>
          <p:cNvCxnSpPr/>
          <p:nvPr/>
        </p:nvCxnSpPr>
        <p:spPr>
          <a:xfrm flipH="1">
            <a:off x="4345577" y="5088962"/>
            <a:ext cx="1071154" cy="3866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1DAD365-6B07-E369-7B20-2C10DD737B01}"/>
              </a:ext>
            </a:extLst>
          </p:cNvPr>
          <p:cNvCxnSpPr>
            <a:cxnSpLocks/>
          </p:cNvCxnSpPr>
          <p:nvPr/>
        </p:nvCxnSpPr>
        <p:spPr>
          <a:xfrm>
            <a:off x="6152606" y="5060350"/>
            <a:ext cx="691362" cy="34392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E36D065-05C9-DA64-AE5F-550C33284D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6962" y="4733571"/>
            <a:ext cx="4032877" cy="171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8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275C9-C433-E2C5-0283-B0E90A316EF9}"/>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FABB1900-763F-8E66-8004-8FBCAE575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62125"/>
            <a:ext cx="111918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CCEBE198-CE95-950F-7349-0C8B3B9C2889}"/>
              </a:ext>
            </a:extLst>
          </p:cNvPr>
          <p:cNvSpPr>
            <a:spLocks noGrp="1"/>
          </p:cNvSpPr>
          <p:nvPr>
            <p:ph type="sldNum" sz="quarter" idx="12"/>
          </p:nvPr>
        </p:nvSpPr>
        <p:spPr/>
        <p:txBody>
          <a:bodyPr/>
          <a:lstStyle/>
          <a:p>
            <a:fld id="{68E9309B-63CE-234B-8529-6446AAB60F65}" type="slidenum">
              <a:rPr lang="fr-FR" smtClean="0"/>
              <a:pPr/>
              <a:t>14</a:t>
            </a:fld>
            <a:endParaRPr lang="fr-FR"/>
          </a:p>
        </p:txBody>
      </p:sp>
      <p:cxnSp>
        <p:nvCxnSpPr>
          <p:cNvPr id="3" name="Connecteur droit 2">
            <a:extLst>
              <a:ext uri="{FF2B5EF4-FFF2-40B4-BE49-F238E27FC236}">
                <a16:creationId xmlns:a16="http://schemas.microsoft.com/office/drawing/2014/main" id="{53BB0145-A0CC-AB75-4C04-AAC9C43166E8}"/>
              </a:ext>
            </a:extLst>
          </p:cNvPr>
          <p:cNvCxnSpPr>
            <a:cxnSpLocks/>
          </p:cNvCxnSpPr>
          <p:nvPr/>
        </p:nvCxnSpPr>
        <p:spPr>
          <a:xfrm flipV="1">
            <a:off x="6387091" y="2516777"/>
            <a:ext cx="0" cy="1645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pied de page 1">
            <a:extLst>
              <a:ext uri="{FF2B5EF4-FFF2-40B4-BE49-F238E27FC236}">
                <a16:creationId xmlns:a16="http://schemas.microsoft.com/office/drawing/2014/main" id="{10107ADA-8B60-4699-CFDE-98F8E19AD127}"/>
              </a:ext>
            </a:extLst>
          </p:cNvPr>
          <p:cNvSpPr txBox="1">
            <a:spLocks/>
          </p:cNvSpPr>
          <p:nvPr/>
        </p:nvSpPr>
        <p:spPr>
          <a:xfrm>
            <a:off x="1399271" y="411355"/>
            <a:ext cx="10052844"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Communauté et développement local</a:t>
            </a:r>
          </a:p>
        </p:txBody>
      </p:sp>
      <p:cxnSp>
        <p:nvCxnSpPr>
          <p:cNvPr id="9" name="Connecteur droit 8">
            <a:extLst>
              <a:ext uri="{FF2B5EF4-FFF2-40B4-BE49-F238E27FC236}">
                <a16:creationId xmlns:a16="http://schemas.microsoft.com/office/drawing/2014/main" id="{78B21EE5-61D8-B396-51E8-89AA8748E554}"/>
              </a:ext>
            </a:extLst>
          </p:cNvPr>
          <p:cNvCxnSpPr>
            <a:cxnSpLocks/>
          </p:cNvCxnSpPr>
          <p:nvPr/>
        </p:nvCxnSpPr>
        <p:spPr>
          <a:xfrm flipV="1">
            <a:off x="8751476" y="2555960"/>
            <a:ext cx="0" cy="1645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DC39E9D-F0B3-2D85-04D5-75051840A035}"/>
              </a:ext>
            </a:extLst>
          </p:cNvPr>
          <p:cNvSpPr txBox="1"/>
          <p:nvPr/>
        </p:nvSpPr>
        <p:spPr>
          <a:xfrm>
            <a:off x="8958962" y="2214249"/>
            <a:ext cx="976549"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46% en positif</a:t>
            </a:r>
          </a:p>
        </p:txBody>
      </p:sp>
      <p:sp>
        <p:nvSpPr>
          <p:cNvPr id="11" name="ZoneTexte 10">
            <a:extLst>
              <a:ext uri="{FF2B5EF4-FFF2-40B4-BE49-F238E27FC236}">
                <a16:creationId xmlns:a16="http://schemas.microsoft.com/office/drawing/2014/main" id="{C13F5F79-B878-A06E-F081-237F15D6FFEE}"/>
              </a:ext>
            </a:extLst>
          </p:cNvPr>
          <p:cNvSpPr txBox="1"/>
          <p:nvPr/>
        </p:nvSpPr>
        <p:spPr>
          <a:xfrm>
            <a:off x="10139312" y="3224321"/>
            <a:ext cx="968535"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24% en positif</a:t>
            </a:r>
          </a:p>
        </p:txBody>
      </p:sp>
      <p:sp>
        <p:nvSpPr>
          <p:cNvPr id="12" name="ZoneTexte 11">
            <a:extLst>
              <a:ext uri="{FF2B5EF4-FFF2-40B4-BE49-F238E27FC236}">
                <a16:creationId xmlns:a16="http://schemas.microsoft.com/office/drawing/2014/main" id="{3FF1B241-40AE-5061-D83E-0CD1BEFC1545}"/>
              </a:ext>
            </a:extLst>
          </p:cNvPr>
          <p:cNvSpPr txBox="1"/>
          <p:nvPr/>
        </p:nvSpPr>
        <p:spPr>
          <a:xfrm>
            <a:off x="1512606" y="5127374"/>
            <a:ext cx="9869497" cy="276999"/>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Nous constatons un déficit sur la thématique du développement local avec seulement 24% et 46% de déclarations positives.</a:t>
            </a:r>
          </a:p>
        </p:txBody>
      </p:sp>
      <p:sp>
        <p:nvSpPr>
          <p:cNvPr id="5" name="ZoneTexte 4">
            <a:extLst>
              <a:ext uri="{FF2B5EF4-FFF2-40B4-BE49-F238E27FC236}">
                <a16:creationId xmlns:a16="http://schemas.microsoft.com/office/drawing/2014/main" id="{7E6375AF-DAFE-E6AF-BA28-448B59C4344C}"/>
              </a:ext>
            </a:extLst>
          </p:cNvPr>
          <p:cNvSpPr txBox="1"/>
          <p:nvPr/>
        </p:nvSpPr>
        <p:spPr>
          <a:xfrm>
            <a:off x="3645454" y="4536379"/>
            <a:ext cx="1318771" cy="461665"/>
          </a:xfrm>
          <a:prstGeom prst="rect">
            <a:avLst/>
          </a:prstGeom>
          <a:noFill/>
        </p:spPr>
        <p:txBody>
          <a:bodyPr wrap="square">
            <a:spAutoFit/>
          </a:bodyPr>
          <a:lstStyle/>
          <a:p>
            <a:r>
              <a:rPr lang="fr-FR" sz="600" dirty="0">
                <a:latin typeface="Poppins" panose="00000500000000000000" pitchFamily="2" charset="0"/>
                <a:cs typeface="Poppins" panose="00000500000000000000" pitchFamily="2" charset="0"/>
              </a:rPr>
              <a:t>1 étoile : pas du tout</a:t>
            </a:r>
          </a:p>
          <a:p>
            <a:r>
              <a:rPr lang="fr-FR" sz="600" dirty="0">
                <a:latin typeface="Poppins" panose="00000500000000000000" pitchFamily="2" charset="0"/>
                <a:cs typeface="Poppins" panose="00000500000000000000" pitchFamily="2" charset="0"/>
              </a:rPr>
              <a:t>2 étoiles : plutôt pas</a:t>
            </a:r>
          </a:p>
          <a:p>
            <a:r>
              <a:rPr lang="fr-FR" sz="600" dirty="0">
                <a:latin typeface="Poppins" panose="00000500000000000000" pitchFamily="2" charset="0"/>
                <a:cs typeface="Poppins" panose="00000500000000000000" pitchFamily="2" charset="0"/>
              </a:rPr>
              <a:t>3 étoiles : plutôt oui</a:t>
            </a:r>
          </a:p>
          <a:p>
            <a:r>
              <a:rPr lang="fr-FR" sz="600" dirty="0">
                <a:latin typeface="Poppins" panose="00000500000000000000" pitchFamily="2" charset="0"/>
                <a:cs typeface="Poppins" panose="00000500000000000000" pitchFamily="2" charset="0"/>
              </a:rPr>
              <a:t>4 étoiles : complètement oui</a:t>
            </a:r>
          </a:p>
        </p:txBody>
      </p:sp>
    </p:spTree>
    <p:extLst>
      <p:ext uri="{BB962C8B-B14F-4D97-AF65-F5344CB8AC3E}">
        <p14:creationId xmlns:p14="http://schemas.microsoft.com/office/powerpoint/2010/main" val="234509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F3AB-A3D0-C1D7-E4A7-8B8E81A52F1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CC200F-D28A-A976-8985-8D16829923A3}"/>
              </a:ext>
            </a:extLst>
          </p:cNvPr>
          <p:cNvSpPr>
            <a:spLocks noGrp="1"/>
          </p:cNvSpPr>
          <p:nvPr>
            <p:ph type="sldNum" sz="quarter" idx="12"/>
          </p:nvPr>
        </p:nvSpPr>
        <p:spPr/>
        <p:txBody>
          <a:bodyPr/>
          <a:lstStyle/>
          <a:p>
            <a:fld id="{68E9309B-63CE-234B-8529-6446AAB60F65}" type="slidenum">
              <a:rPr lang="fr-FR" smtClean="0"/>
              <a:pPr/>
              <a:t>15</a:t>
            </a:fld>
            <a:endParaRPr lang="fr-FR" dirty="0"/>
          </a:p>
        </p:txBody>
      </p:sp>
      <p:sp>
        <p:nvSpPr>
          <p:cNvPr id="5" name="Espace réservé du pied de page 1">
            <a:extLst>
              <a:ext uri="{FF2B5EF4-FFF2-40B4-BE49-F238E27FC236}">
                <a16:creationId xmlns:a16="http://schemas.microsoft.com/office/drawing/2014/main" id="{E08383B4-283D-67FE-A1DE-8D0B88B28912}"/>
              </a:ext>
            </a:extLst>
          </p:cNvPr>
          <p:cNvSpPr txBox="1">
            <a:spLocks/>
          </p:cNvSpPr>
          <p:nvPr/>
        </p:nvSpPr>
        <p:spPr>
          <a:xfrm>
            <a:off x="1399271" y="411355"/>
            <a:ext cx="10052844"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Communauté et développement local</a:t>
            </a:r>
          </a:p>
        </p:txBody>
      </p:sp>
      <p:sp>
        <p:nvSpPr>
          <p:cNvPr id="6" name="ZoneTexte 5">
            <a:extLst>
              <a:ext uri="{FF2B5EF4-FFF2-40B4-BE49-F238E27FC236}">
                <a16:creationId xmlns:a16="http://schemas.microsoft.com/office/drawing/2014/main" id="{708D0A2C-BE5F-8429-BB00-1FBC3A703566}"/>
              </a:ext>
            </a:extLst>
          </p:cNvPr>
          <p:cNvSpPr txBox="1"/>
          <p:nvPr/>
        </p:nvSpPr>
        <p:spPr>
          <a:xfrm>
            <a:off x="1490944" y="5607721"/>
            <a:ext cx="9869497"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 déficit sur le développement local est partagé par toutes les tailles d’agences, un peu moins pour celles de 5 à 9 collaborateurs.</a:t>
            </a:r>
          </a:p>
        </p:txBody>
      </p:sp>
      <p:graphicFrame>
        <p:nvGraphicFramePr>
          <p:cNvPr id="7" name="Graphique 6">
            <a:extLst>
              <a:ext uri="{FF2B5EF4-FFF2-40B4-BE49-F238E27FC236}">
                <a16:creationId xmlns:a16="http://schemas.microsoft.com/office/drawing/2014/main" id="{101D8FA1-87DB-46E1-8361-5BA73C92C609}"/>
              </a:ext>
            </a:extLst>
          </p:cNvPr>
          <p:cNvGraphicFramePr>
            <a:graphicFrameLocks/>
          </p:cNvGraphicFramePr>
          <p:nvPr>
            <p:extLst>
              <p:ext uri="{D42A27DB-BD31-4B8C-83A1-F6EECF244321}">
                <p14:modId xmlns:p14="http://schemas.microsoft.com/office/powerpoint/2010/main" val="293315389"/>
              </p:ext>
            </p:extLst>
          </p:nvPr>
        </p:nvGraphicFramePr>
        <p:xfrm>
          <a:off x="1490944" y="1452562"/>
          <a:ext cx="9464764"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17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DE01C6-9AC7-84C7-0385-691F1143F314}"/>
              </a:ext>
            </a:extLst>
          </p:cNvPr>
          <p:cNvSpPr>
            <a:spLocks noGrp="1"/>
          </p:cNvSpPr>
          <p:nvPr>
            <p:ph type="title"/>
          </p:nvPr>
        </p:nvSpPr>
        <p:spPr/>
        <p:txBody>
          <a:bodyPr/>
          <a:lstStyle/>
          <a:p>
            <a:r>
              <a:rPr lang="fr-FR" dirty="0"/>
              <a:t>Quelques recommandations proposées par notre institut</a:t>
            </a:r>
          </a:p>
        </p:txBody>
      </p:sp>
      <p:sp>
        <p:nvSpPr>
          <p:cNvPr id="2" name="Espace réservé du numéro de diapositive 1">
            <a:extLst>
              <a:ext uri="{FF2B5EF4-FFF2-40B4-BE49-F238E27FC236}">
                <a16:creationId xmlns:a16="http://schemas.microsoft.com/office/drawing/2014/main" id="{A0655D18-A605-9A34-98B1-9FAB9CBFB3D2}"/>
              </a:ext>
            </a:extLst>
          </p:cNvPr>
          <p:cNvSpPr>
            <a:spLocks noGrp="1"/>
          </p:cNvSpPr>
          <p:nvPr>
            <p:ph type="sldNum" sz="quarter" idx="12"/>
          </p:nvPr>
        </p:nvSpPr>
        <p:spPr/>
        <p:txBody>
          <a:bodyPr/>
          <a:lstStyle/>
          <a:p>
            <a:fld id="{68E9309B-63CE-234B-8529-6446AAB60F65}" type="slidenum">
              <a:rPr lang="fr-FR" smtClean="0"/>
              <a:pPr/>
              <a:t>16</a:t>
            </a:fld>
            <a:endParaRPr lang="fr-FR" dirty="0"/>
          </a:p>
        </p:txBody>
      </p:sp>
    </p:spTree>
    <p:extLst>
      <p:ext uri="{BB962C8B-B14F-4D97-AF65-F5344CB8AC3E}">
        <p14:creationId xmlns:p14="http://schemas.microsoft.com/office/powerpoint/2010/main" val="28513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1FEB6C-5449-B994-F360-4F6FF622C57E}"/>
              </a:ext>
            </a:extLst>
          </p:cNvPr>
          <p:cNvSpPr>
            <a:spLocks noGrp="1"/>
          </p:cNvSpPr>
          <p:nvPr>
            <p:ph type="sldNum" sz="quarter" idx="12"/>
          </p:nvPr>
        </p:nvSpPr>
        <p:spPr/>
        <p:txBody>
          <a:bodyPr/>
          <a:lstStyle/>
          <a:p>
            <a:fld id="{68E9309B-63CE-234B-8529-6446AAB60F65}" type="slidenum">
              <a:rPr lang="fr-FR" smtClean="0"/>
              <a:pPr/>
              <a:t>17</a:t>
            </a:fld>
            <a:endParaRPr lang="fr-FR"/>
          </a:p>
        </p:txBody>
      </p:sp>
      <p:sp>
        <p:nvSpPr>
          <p:cNvPr id="6" name="ZoneTexte 5">
            <a:extLst>
              <a:ext uri="{FF2B5EF4-FFF2-40B4-BE49-F238E27FC236}">
                <a16:creationId xmlns:a16="http://schemas.microsoft.com/office/drawing/2014/main" id="{C9548D36-9AA7-291F-94B7-9BE16711221F}"/>
              </a:ext>
            </a:extLst>
          </p:cNvPr>
          <p:cNvSpPr txBox="1"/>
          <p:nvPr/>
        </p:nvSpPr>
        <p:spPr>
          <a:xfrm>
            <a:off x="887239" y="702469"/>
            <a:ext cx="10936586" cy="6155531"/>
          </a:xfrm>
          <a:prstGeom prst="rect">
            <a:avLst/>
          </a:prstGeom>
          <a:noFill/>
        </p:spPr>
        <p:txBody>
          <a:bodyPr wrap="square">
            <a:spAutoFit/>
          </a:bodyPr>
          <a:lstStyle/>
          <a:p>
            <a:r>
              <a:rPr lang="fr-FR" sz="2400" b="1" dirty="0">
                <a:latin typeface="Poppins" panose="00000500000000000000" pitchFamily="2" charset="0"/>
                <a:cs typeface="Poppins" panose="00000500000000000000" pitchFamily="2" charset="0"/>
              </a:rPr>
              <a:t>Analyse et commentaires</a:t>
            </a: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Entreprises sans collaborateurs</a:t>
            </a:r>
            <a:r>
              <a:rPr lang="fr-FR" dirty="0">
                <a:latin typeface="Poppins" panose="00000500000000000000" pitchFamily="2" charset="0"/>
                <a:cs typeface="Poppins" panose="00000500000000000000" pitchFamily="2" charset="0"/>
              </a:rPr>
              <a:t>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Ce profil présente des scores faibles dans la majorité des questions, en particulier dans les domaines de la veille réglementaire, de la communication sur la RSE, et de la réduction des GES.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L'absence de collaborateurs semble limiter leur engagement RSE, faute de ressources internes pour organiser ces pratiques. Un soutien adapté pourrait les aider à structurer une démarche de RSE minimale, même sans personnel dédié.</a:t>
            </a:r>
          </a:p>
          <a:p>
            <a:pPr>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Petites entreprises (1-4 employés)</a:t>
            </a:r>
            <a:r>
              <a:rPr lang="fr-FR" dirty="0">
                <a:latin typeface="Poppins" panose="00000500000000000000" pitchFamily="2" charset="0"/>
                <a:cs typeface="Poppins" panose="00000500000000000000" pitchFamily="2" charset="0"/>
              </a:rPr>
              <a:t>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Ce groupe obtient des scores moyens, montrant une progression vers l'intégration de la RSE, mais avec des lacunes notables en communication interne et en gestion environnementale.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Des outils simples pour structurer les initiatives en veille réglementaire et en gestion environnementale seraient bénéfiques.</a:t>
            </a:r>
          </a:p>
          <a:p>
            <a:pPr>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Moyennes entreprises (5-9 employés)</a:t>
            </a:r>
            <a:r>
              <a:rPr lang="fr-FR" dirty="0">
                <a:latin typeface="Poppins" panose="00000500000000000000" pitchFamily="2" charset="0"/>
                <a:cs typeface="Poppins" panose="00000500000000000000" pitchFamily="2" charset="0"/>
              </a:rPr>
              <a:t>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Avec des moyennes relativement bonnes, ces entreprises montrent un intérêt pour la RSE, particulièrement en veille et en des conditions de travail.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Elles pourraient approfondir leurs pratiques dans des domaines tels que la réduction des GES et l'application de politiques d'achat responsable.</a:t>
            </a:r>
          </a:p>
          <a:p>
            <a:pPr>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Grandes entreprises (10+ employés)</a:t>
            </a:r>
            <a:r>
              <a:rPr lang="fr-FR" dirty="0">
                <a:latin typeface="Poppins" panose="00000500000000000000" pitchFamily="2" charset="0"/>
                <a:cs typeface="Poppins" panose="00000500000000000000" pitchFamily="2" charset="0"/>
              </a:rPr>
              <a:t>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Affichant les meilleurs scores, elles semblent bien avancées dans leurs pratiques de RSE, notamment dans la gestion des ressources, la conformité aux règles de fin de mission, et la sensibilisation interne.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Elles se distinguent comme exemples de bonnes pratiques, démontrant une intégration approfondie de la RSE dans leurs opérations.</a:t>
            </a:r>
            <a:endParaRPr lang="fr-FR"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3848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7E7FC-E3F9-3269-15B2-90055FFE5BC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D1881A-802B-3CCB-2890-5DB06F5A1BD5}"/>
              </a:ext>
            </a:extLst>
          </p:cNvPr>
          <p:cNvSpPr>
            <a:spLocks noGrp="1"/>
          </p:cNvSpPr>
          <p:nvPr>
            <p:ph type="sldNum" sz="quarter" idx="12"/>
          </p:nvPr>
        </p:nvSpPr>
        <p:spPr/>
        <p:txBody>
          <a:bodyPr/>
          <a:lstStyle/>
          <a:p>
            <a:fld id="{68E9309B-63CE-234B-8529-6446AAB60F65}" type="slidenum">
              <a:rPr lang="fr-FR" smtClean="0"/>
              <a:pPr/>
              <a:t>18</a:t>
            </a:fld>
            <a:endParaRPr lang="fr-FR"/>
          </a:p>
        </p:txBody>
      </p:sp>
      <p:sp>
        <p:nvSpPr>
          <p:cNvPr id="6" name="ZoneTexte 5">
            <a:extLst>
              <a:ext uri="{FF2B5EF4-FFF2-40B4-BE49-F238E27FC236}">
                <a16:creationId xmlns:a16="http://schemas.microsoft.com/office/drawing/2014/main" id="{969525FD-EB38-F8FE-2B5D-3DD09CB5BF6B}"/>
              </a:ext>
            </a:extLst>
          </p:cNvPr>
          <p:cNvSpPr txBox="1"/>
          <p:nvPr/>
        </p:nvSpPr>
        <p:spPr>
          <a:xfrm>
            <a:off x="887239" y="702469"/>
            <a:ext cx="10936586" cy="5232202"/>
          </a:xfrm>
          <a:prstGeom prst="rect">
            <a:avLst/>
          </a:prstGeom>
          <a:noFill/>
        </p:spPr>
        <p:txBody>
          <a:bodyPr wrap="square">
            <a:spAutoFit/>
          </a:bodyPr>
          <a:lstStyle/>
          <a:p>
            <a:r>
              <a:rPr lang="fr-FR" sz="2400" b="1" dirty="0">
                <a:latin typeface="Poppins" panose="00000500000000000000" pitchFamily="2" charset="0"/>
                <a:cs typeface="Poppins" panose="00000500000000000000" pitchFamily="2" charset="0"/>
              </a:rPr>
              <a:t>Recommandations thématiques</a:t>
            </a:r>
          </a:p>
          <a:p>
            <a:endParaRPr lang="fr-FR" sz="2400" b="1" dirty="0">
              <a:latin typeface="Poppins" panose="00000500000000000000" pitchFamily="2" charset="0"/>
              <a:cs typeface="Poppins" panose="00000500000000000000" pitchFamily="2" charset="0"/>
            </a:endParaRPr>
          </a:p>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Veille réglementaire et intégration des évolutions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Mettre en place une veille automatisée avec des outils numériques (ex. newsletters de sources fiables, alertes réglementaires).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Encourager les agences à intégrer les évolutions dans leur plan stratégique RSE, avec des séances de mise à jour régulières pour les équipes.</a:t>
            </a:r>
          </a:p>
          <a:p>
            <a:pPr marL="742950" lvl="1" indent="-285750">
              <a:buFont typeface="Arial" panose="020B0604020202020204" pitchFamily="34" charset="0"/>
              <a:buChar char="•"/>
            </a:pPr>
            <a:r>
              <a:rPr lang="fr-FR" sz="1400" u="sng" dirty="0">
                <a:latin typeface="Poppins" panose="00000500000000000000" pitchFamily="2" charset="0"/>
                <a:cs typeface="Poppins" panose="00000500000000000000" pitchFamily="2" charset="0"/>
              </a:rPr>
              <a:t>Bénéfice</a:t>
            </a:r>
            <a:r>
              <a:rPr lang="fr-FR" sz="1400" dirty="0">
                <a:latin typeface="Poppins" panose="00000500000000000000" pitchFamily="2" charset="0"/>
                <a:cs typeface="Poppins" panose="00000500000000000000" pitchFamily="2" charset="0"/>
              </a:rPr>
              <a:t> : Une meilleure adaptation aux changements réglementaires, améliorant la conformité des projets.</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Communication interne sur la RSE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Créer des supports de communication simples comme des bulletins mensuels, des tableaux d'affichage ou des réunions courtes de sensibilisation.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Les petites agences peuvent faire appel à des consultants pour des formations ponctuelles et développer des supports que l'équipe peut utiliser de manière autonome.</a:t>
            </a:r>
          </a:p>
          <a:p>
            <a:pPr marL="742950" lvl="1" indent="-285750">
              <a:buFont typeface="Arial" panose="020B0604020202020204" pitchFamily="34" charset="0"/>
              <a:buChar char="•"/>
            </a:pPr>
            <a:r>
              <a:rPr lang="fr-FR" sz="1400" u="sng" dirty="0">
                <a:latin typeface="Poppins" panose="00000500000000000000" pitchFamily="2" charset="0"/>
                <a:cs typeface="Poppins" panose="00000500000000000000" pitchFamily="2" charset="0"/>
              </a:rPr>
              <a:t>Bénéfice</a:t>
            </a:r>
            <a:r>
              <a:rPr lang="fr-FR" sz="1400" dirty="0">
                <a:latin typeface="Poppins" panose="00000500000000000000" pitchFamily="2" charset="0"/>
                <a:cs typeface="Poppins" panose="00000500000000000000" pitchFamily="2" charset="0"/>
              </a:rPr>
              <a:t> : Renforcer l'engagement interne et la compréhension des pratiques RSE.</a:t>
            </a:r>
          </a:p>
        </p:txBody>
      </p:sp>
    </p:spTree>
    <p:extLst>
      <p:ext uri="{BB962C8B-B14F-4D97-AF65-F5344CB8AC3E}">
        <p14:creationId xmlns:p14="http://schemas.microsoft.com/office/powerpoint/2010/main" val="204173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6A46-3B4D-7AFE-D9B7-B71A8AA20FA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FCEC53E-A5E7-E8EC-717D-69A578095A75}"/>
              </a:ext>
            </a:extLst>
          </p:cNvPr>
          <p:cNvSpPr>
            <a:spLocks noGrp="1"/>
          </p:cNvSpPr>
          <p:nvPr>
            <p:ph type="sldNum" sz="quarter" idx="12"/>
          </p:nvPr>
        </p:nvSpPr>
        <p:spPr/>
        <p:txBody>
          <a:bodyPr/>
          <a:lstStyle/>
          <a:p>
            <a:fld id="{68E9309B-63CE-234B-8529-6446AAB60F65}" type="slidenum">
              <a:rPr lang="fr-FR" smtClean="0"/>
              <a:pPr/>
              <a:t>19</a:t>
            </a:fld>
            <a:endParaRPr lang="fr-FR"/>
          </a:p>
        </p:txBody>
      </p:sp>
      <p:sp>
        <p:nvSpPr>
          <p:cNvPr id="6" name="ZoneTexte 5">
            <a:extLst>
              <a:ext uri="{FF2B5EF4-FFF2-40B4-BE49-F238E27FC236}">
                <a16:creationId xmlns:a16="http://schemas.microsoft.com/office/drawing/2014/main" id="{17947D72-C5CD-17D9-D362-6F7368DEE60A}"/>
              </a:ext>
            </a:extLst>
          </p:cNvPr>
          <p:cNvSpPr txBox="1"/>
          <p:nvPr/>
        </p:nvSpPr>
        <p:spPr>
          <a:xfrm>
            <a:off x="887239" y="702469"/>
            <a:ext cx="10936586" cy="5509200"/>
          </a:xfrm>
          <a:prstGeom prst="rect">
            <a:avLst/>
          </a:prstGeom>
          <a:noFill/>
        </p:spPr>
        <p:txBody>
          <a:bodyPr wrap="square">
            <a:spAutoFit/>
          </a:bodyPr>
          <a:lstStyle/>
          <a:p>
            <a:r>
              <a:rPr lang="fr-FR" sz="2400" b="1" dirty="0">
                <a:latin typeface="Poppins" panose="00000500000000000000" pitchFamily="2" charset="0"/>
                <a:cs typeface="Poppins" panose="00000500000000000000" pitchFamily="2" charset="0"/>
              </a:rPr>
              <a:t>Recommandations thématiques</a:t>
            </a:r>
          </a:p>
          <a:p>
            <a:endParaRPr lang="fr-FR" sz="2400" b="1" dirty="0">
              <a:latin typeface="Poppins" panose="00000500000000000000" pitchFamily="2" charset="0"/>
              <a:cs typeface="Poppins" panose="00000500000000000000" pitchFamily="2" charset="0"/>
            </a:endParaRPr>
          </a:p>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Politique de réduction des émissions de gaz à effet de serre (GES) et d'optimisation des ressources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Instaurer des pratiques de gestion des déchets et de réduction de la consommation énergétique (ex. sensibilisation à l'utilisation des ressources, choix de matériaux durables).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Encourager l'utilisation de logiciels de modélisation pour simuler les émissions de GES et optimiser les projets en conséquence.</a:t>
            </a:r>
          </a:p>
          <a:p>
            <a:pPr marL="742950" lvl="1" indent="-285750">
              <a:buFont typeface="Arial" panose="020B0604020202020204" pitchFamily="34" charset="0"/>
              <a:buChar char="•"/>
            </a:pPr>
            <a:r>
              <a:rPr lang="fr-FR" sz="1400" u="sng" dirty="0">
                <a:latin typeface="Poppins" panose="00000500000000000000" pitchFamily="2" charset="0"/>
                <a:cs typeface="Poppins" panose="00000500000000000000" pitchFamily="2" charset="0"/>
              </a:rPr>
              <a:t>Bénéfice</a:t>
            </a:r>
            <a:r>
              <a:rPr lang="fr-FR" sz="1400" dirty="0">
                <a:latin typeface="Poppins" panose="00000500000000000000" pitchFamily="2" charset="0"/>
                <a:cs typeface="Poppins" panose="00000500000000000000" pitchFamily="2" charset="0"/>
              </a:rPr>
              <a:t> : Réduire l'empreinte carbone des projets et améliorer la durabilité des opérations.</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Application des règles de fin de mission et code de déontologie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Élaborer un guide interne clair sur les processus de fin de mission (levée des réserves, garanties).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Un manuel de bonnes pratiques, réalisé en collaboration avec des partenaires du secteur, pourrait être distribué pour rappeler les obligations de fin de projet.</a:t>
            </a:r>
          </a:p>
          <a:p>
            <a:pPr marL="742950" lvl="1" indent="-285750">
              <a:buFont typeface="Arial" panose="020B0604020202020204" pitchFamily="34" charset="0"/>
              <a:buChar char="•"/>
            </a:pPr>
            <a:r>
              <a:rPr lang="fr-FR" sz="1400" u="sng" dirty="0">
                <a:latin typeface="Poppins" panose="00000500000000000000" pitchFamily="2" charset="0"/>
                <a:cs typeface="Poppins" panose="00000500000000000000" pitchFamily="2" charset="0"/>
              </a:rPr>
              <a:t>Bénéfice</a:t>
            </a:r>
            <a:r>
              <a:rPr lang="fr-FR" sz="1400" dirty="0">
                <a:latin typeface="Poppins" panose="00000500000000000000" pitchFamily="2" charset="0"/>
                <a:cs typeface="Poppins" panose="00000500000000000000" pitchFamily="2" charset="0"/>
              </a:rPr>
              <a:t> : Assurer une fin de mission en conformité avec les attentes des clients et des réglementations, renforçant ainsi la satisfaction client et la réputation de l'agence.</a:t>
            </a:r>
          </a:p>
        </p:txBody>
      </p:sp>
    </p:spTree>
    <p:extLst>
      <p:ext uri="{BB962C8B-B14F-4D97-AF65-F5344CB8AC3E}">
        <p14:creationId xmlns:p14="http://schemas.microsoft.com/office/powerpoint/2010/main" val="135140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F762-BF82-9AAC-4DAC-8545771F88A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64093A3-CC72-7475-C8F7-8A72EB2769BE}"/>
              </a:ext>
            </a:extLst>
          </p:cNvPr>
          <p:cNvSpPr>
            <a:spLocks noGrp="1"/>
          </p:cNvSpPr>
          <p:nvPr>
            <p:ph type="sldNum" sz="quarter" idx="12"/>
          </p:nvPr>
        </p:nvSpPr>
        <p:spPr/>
        <p:txBody>
          <a:bodyPr/>
          <a:lstStyle/>
          <a:p>
            <a:fld id="{68E9309B-63CE-234B-8529-6446AAB60F65}" type="slidenum">
              <a:rPr lang="fr-FR" smtClean="0"/>
              <a:pPr/>
              <a:t>20</a:t>
            </a:fld>
            <a:endParaRPr lang="fr-FR"/>
          </a:p>
        </p:txBody>
      </p:sp>
      <p:sp>
        <p:nvSpPr>
          <p:cNvPr id="6" name="ZoneTexte 5">
            <a:extLst>
              <a:ext uri="{FF2B5EF4-FFF2-40B4-BE49-F238E27FC236}">
                <a16:creationId xmlns:a16="http://schemas.microsoft.com/office/drawing/2014/main" id="{9E873072-F3B9-8443-D893-2AE538B9F113}"/>
              </a:ext>
            </a:extLst>
          </p:cNvPr>
          <p:cNvSpPr txBox="1"/>
          <p:nvPr/>
        </p:nvSpPr>
        <p:spPr>
          <a:xfrm>
            <a:off x="887239" y="702469"/>
            <a:ext cx="10936586" cy="4893647"/>
          </a:xfrm>
          <a:prstGeom prst="rect">
            <a:avLst/>
          </a:prstGeom>
          <a:noFill/>
        </p:spPr>
        <p:txBody>
          <a:bodyPr wrap="square">
            <a:spAutoFit/>
          </a:bodyPr>
          <a:lstStyle/>
          <a:p>
            <a:r>
              <a:rPr lang="fr-FR" sz="2400" b="1" dirty="0">
                <a:latin typeface="Poppins" panose="00000500000000000000" pitchFamily="2" charset="0"/>
                <a:cs typeface="Poppins" panose="00000500000000000000" pitchFamily="2" charset="0"/>
              </a:rPr>
              <a:t>Recommandations spécifiques selon le profil de l'entreprise</a:t>
            </a:r>
          </a:p>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Entreprises sans collaborateurs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Problèmes principaux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Manque de ressources pour suivre une veille réglementaire, faible communication sur la RSE et peu d'initiatives RSE formalisées.</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Solutions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Automatiser la veille : Utiliser des outils d'abonnement à des actualités RSE et un calendrier de mise à jour trimestriel.</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Soutien externe : Recommander un consultant RSE qui peut aider ponctuellement à mettre en place des pratiques de base et à structurer les démarches.</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Approches minimales de RSE : Mettre en œuvre des pratiques simples comme le tri des déchets ou la consommation raisonnée des ressources pour une sensibilisation à moindre coût.</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Bénéfice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Permettre aux agences de développement des bases solides pour une démarche RSE adaptée à leur capacité, améliorant ainsi leur attractivité dans les marchés publics.</a:t>
            </a:r>
          </a:p>
        </p:txBody>
      </p:sp>
    </p:spTree>
    <p:extLst>
      <p:ext uri="{BB962C8B-B14F-4D97-AF65-F5344CB8AC3E}">
        <p14:creationId xmlns:p14="http://schemas.microsoft.com/office/powerpoint/2010/main" val="165041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CBD7422-863F-A261-788A-AF7582C66A37}"/>
              </a:ext>
            </a:extLst>
          </p:cNvPr>
          <p:cNvSpPr>
            <a:spLocks noGrp="1"/>
          </p:cNvSpPr>
          <p:nvPr>
            <p:ph type="sldNum" sz="quarter" idx="12"/>
          </p:nvPr>
        </p:nvSpPr>
        <p:spPr>
          <a:xfrm>
            <a:off x="-11798" y="3238500"/>
            <a:ext cx="450130" cy="381000"/>
          </a:xfrm>
        </p:spPr>
        <p:txBody>
          <a:bodyPr/>
          <a:lstStyle/>
          <a:p>
            <a:fld id="{68E9309B-63CE-234B-8529-6446AAB60F65}" type="slidenum">
              <a:rPr lang="fr-FR" smtClean="0"/>
              <a:pPr/>
              <a:t>3</a:t>
            </a:fld>
            <a:endParaRPr lang="fr-FR"/>
          </a:p>
        </p:txBody>
      </p:sp>
      <p:sp>
        <p:nvSpPr>
          <p:cNvPr id="8" name="Espace réservé du pied de page 7">
            <a:extLst>
              <a:ext uri="{FF2B5EF4-FFF2-40B4-BE49-F238E27FC236}">
                <a16:creationId xmlns:a16="http://schemas.microsoft.com/office/drawing/2014/main" id="{BD785B38-C815-14F1-5DFD-A0A58E3BD327}"/>
              </a:ext>
            </a:extLst>
          </p:cNvPr>
          <p:cNvSpPr>
            <a:spLocks noGrp="1"/>
          </p:cNvSpPr>
          <p:nvPr>
            <p:ph type="ftr" sz="quarter" idx="11"/>
          </p:nvPr>
        </p:nvSpPr>
        <p:spPr>
          <a:xfrm>
            <a:off x="1356139" y="385475"/>
            <a:ext cx="2077173" cy="259205"/>
          </a:xfrm>
        </p:spPr>
        <p:txBody>
          <a:bodyPr/>
          <a:lstStyle/>
          <a:p>
            <a:r>
              <a:rPr lang="fr-FR" b="1" dirty="0"/>
              <a:t>La collecte</a:t>
            </a:r>
          </a:p>
        </p:txBody>
      </p:sp>
      <p:sp>
        <p:nvSpPr>
          <p:cNvPr id="3" name="Titre 1">
            <a:extLst>
              <a:ext uri="{FF2B5EF4-FFF2-40B4-BE49-F238E27FC236}">
                <a16:creationId xmlns:a16="http://schemas.microsoft.com/office/drawing/2014/main" id="{299ED73A-C273-7528-06FE-4543059AC4D7}"/>
              </a:ext>
            </a:extLst>
          </p:cNvPr>
          <p:cNvSpPr txBox="1">
            <a:spLocks/>
          </p:cNvSpPr>
          <p:nvPr/>
        </p:nvSpPr>
        <p:spPr>
          <a:xfrm>
            <a:off x="2930305" y="958900"/>
            <a:ext cx="9261695" cy="5704449"/>
          </a:xfrm>
          <a:prstGeom prst="rect">
            <a:avLst/>
          </a:prstGeom>
        </p:spPr>
        <p:txBody>
          <a:bodyPr vert="horz" lIns="0" tIns="0" rIns="0" bIns="0" rtlCol="0" anchor="t" anchorCtr="0">
            <a:noAutofit/>
          </a:bodyPr>
          <a:lstStyle>
            <a:lvl1pPr algn="l" defTabSz="914400" rtl="0" eaLnBrk="1" latinLnBrk="0" hangingPunct="1">
              <a:lnSpc>
                <a:spcPct val="100000"/>
              </a:lnSpc>
              <a:spcBef>
                <a:spcPts val="500"/>
              </a:spcBef>
              <a:buNone/>
              <a:defRPr sz="2200" b="0" i="0" kern="1200">
                <a:solidFill>
                  <a:schemeClr val="bg1"/>
                </a:solidFill>
                <a:latin typeface="Poppins" pitchFamily="2" charset="77"/>
                <a:ea typeface="+mj-ea"/>
                <a:cs typeface="Poppins" pitchFamily="2" charset="77"/>
              </a:defRPr>
            </a:lvl1pPr>
          </a:lstStyle>
          <a:p>
            <a:pPr>
              <a:spcBef>
                <a:spcPts val="2000"/>
              </a:spcBef>
            </a:pPr>
            <a:r>
              <a:rPr lang="fr-FR" dirty="0"/>
              <a:t>Lancement de l’enquête le 25 juin 2024</a:t>
            </a:r>
          </a:p>
          <a:p>
            <a:pPr marL="342900" indent="-342900">
              <a:spcBef>
                <a:spcPts val="2000"/>
              </a:spcBef>
              <a:buFont typeface="Wingdings" panose="05000000000000000000" pitchFamily="2" charset="2"/>
              <a:buChar char="è"/>
            </a:pPr>
            <a:r>
              <a:rPr lang="fr-FR" sz="1600" dirty="0"/>
              <a:t>786 contacts -&gt; 257 ouvreurs -&gt; 75 clics</a:t>
            </a:r>
          </a:p>
          <a:p>
            <a:pPr marL="900000" lvl="2">
              <a:spcBef>
                <a:spcPts val="1200"/>
              </a:spcBef>
            </a:pPr>
            <a:r>
              <a:rPr lang="fr-FR" sz="1200" dirty="0">
                <a:solidFill>
                  <a:schemeClr val="bg1"/>
                </a:solidFill>
              </a:rPr>
              <a:t>Relance </a:t>
            </a:r>
            <a:r>
              <a:rPr lang="fr-FR" sz="1200" dirty="0" err="1">
                <a:solidFill>
                  <a:schemeClr val="bg1"/>
                </a:solidFill>
              </a:rPr>
              <a:t>Symbial</a:t>
            </a:r>
            <a:r>
              <a:rPr lang="fr-FR" sz="1200" dirty="0">
                <a:solidFill>
                  <a:schemeClr val="bg1"/>
                </a:solidFill>
              </a:rPr>
              <a:t> le 2 juillet 2024 -&gt; 44 clics</a:t>
            </a:r>
          </a:p>
          <a:p>
            <a:pPr marL="900000" lvl="2">
              <a:spcBef>
                <a:spcPts val="1200"/>
              </a:spcBef>
            </a:pPr>
            <a:r>
              <a:rPr lang="fr-FR" sz="1200" dirty="0">
                <a:solidFill>
                  <a:schemeClr val="bg1"/>
                </a:solidFill>
              </a:rPr>
              <a:t>Relance CROAN le 5 juillet 2024</a:t>
            </a:r>
          </a:p>
          <a:p>
            <a:pPr marL="900000" lvl="2">
              <a:spcBef>
                <a:spcPts val="1200"/>
              </a:spcBef>
            </a:pPr>
            <a:r>
              <a:rPr lang="fr-FR" sz="1200" dirty="0">
                <a:solidFill>
                  <a:schemeClr val="bg1"/>
                </a:solidFill>
              </a:rPr>
              <a:t>Relance </a:t>
            </a:r>
            <a:r>
              <a:rPr lang="fr-FR" sz="1200" dirty="0" err="1">
                <a:solidFill>
                  <a:schemeClr val="bg1"/>
                </a:solidFill>
              </a:rPr>
              <a:t>Symbial</a:t>
            </a:r>
            <a:r>
              <a:rPr lang="fr-FR" sz="1200" dirty="0">
                <a:solidFill>
                  <a:schemeClr val="bg1"/>
                </a:solidFill>
              </a:rPr>
              <a:t> le 12 septembre 2024 -&gt; 43 clics</a:t>
            </a:r>
          </a:p>
          <a:p>
            <a:pPr marL="900000" lvl="2">
              <a:spcBef>
                <a:spcPts val="1200"/>
              </a:spcBef>
            </a:pPr>
            <a:r>
              <a:rPr lang="fr-FR" sz="1200" dirty="0">
                <a:solidFill>
                  <a:schemeClr val="bg1"/>
                </a:solidFill>
              </a:rPr>
              <a:t>Relance CROAN le 24 septembre 2024</a:t>
            </a:r>
          </a:p>
          <a:p>
            <a:pPr marL="900000" lvl="2">
              <a:spcBef>
                <a:spcPts val="1200"/>
              </a:spcBef>
            </a:pPr>
            <a:r>
              <a:rPr lang="fr-FR" sz="1200" dirty="0">
                <a:solidFill>
                  <a:schemeClr val="bg1"/>
                </a:solidFill>
              </a:rPr>
              <a:t>Relance CROAN le 30 septembre 2024</a:t>
            </a:r>
          </a:p>
          <a:p>
            <a:pPr marL="900000" lvl="2">
              <a:spcBef>
                <a:spcPts val="1200"/>
              </a:spcBef>
            </a:pPr>
            <a:r>
              <a:rPr lang="fr-FR" sz="1200" dirty="0">
                <a:solidFill>
                  <a:schemeClr val="bg1"/>
                </a:solidFill>
              </a:rPr>
              <a:t>Relance finale CROAN le 7 octobre 2024</a:t>
            </a:r>
          </a:p>
          <a:p>
            <a:pPr marL="342900" indent="-342900">
              <a:spcBef>
                <a:spcPts val="2000"/>
              </a:spcBef>
              <a:buFont typeface="Wingdings" panose="05000000000000000000" pitchFamily="2" charset="2"/>
              <a:buChar char="è"/>
            </a:pPr>
            <a:r>
              <a:rPr lang="fr-FR" dirty="0"/>
              <a:t>Fin de l’enquête le 15 octobre 2024 :</a:t>
            </a:r>
          </a:p>
          <a:p>
            <a:pPr>
              <a:spcBef>
                <a:spcPts val="2000"/>
              </a:spcBef>
            </a:pPr>
            <a:r>
              <a:rPr lang="fr-FR" dirty="0"/>
              <a:t>786 contacts -&gt; </a:t>
            </a:r>
            <a:r>
              <a:rPr lang="fr-FR" u="sng" dirty="0"/>
              <a:t>185</a:t>
            </a:r>
            <a:r>
              <a:rPr lang="fr-FR" dirty="0"/>
              <a:t>  questionnaires = 23% de répondants</a:t>
            </a:r>
          </a:p>
          <a:p>
            <a:pPr>
              <a:spcBef>
                <a:spcPts val="2000"/>
              </a:spcBef>
            </a:pPr>
            <a:r>
              <a:rPr lang="fr-FR" dirty="0"/>
              <a:t>2226 messages -&gt; 709 ouvertures -&gt; 163 clics</a:t>
            </a:r>
          </a:p>
        </p:txBody>
      </p:sp>
      <p:sp>
        <p:nvSpPr>
          <p:cNvPr id="2" name="Rectangle 1">
            <a:extLst>
              <a:ext uri="{FF2B5EF4-FFF2-40B4-BE49-F238E27FC236}">
                <a16:creationId xmlns:a16="http://schemas.microsoft.com/office/drawing/2014/main" id="{10CAC45F-D659-3F19-A1D9-EEDA94694DF1}"/>
              </a:ext>
            </a:extLst>
          </p:cNvPr>
          <p:cNvSpPr/>
          <p:nvPr/>
        </p:nvSpPr>
        <p:spPr>
          <a:xfrm>
            <a:off x="2625506" y="4481464"/>
            <a:ext cx="9261695" cy="123127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B4666E-B8DE-47AF-65E9-5FBA61E10C82}"/>
              </a:ext>
            </a:extLst>
          </p:cNvPr>
          <p:cNvSpPr txBox="1"/>
          <p:nvPr/>
        </p:nvSpPr>
        <p:spPr>
          <a:xfrm>
            <a:off x="7473978" y="2049840"/>
            <a:ext cx="4413223" cy="1569660"/>
          </a:xfrm>
          <a:prstGeom prst="rect">
            <a:avLst/>
          </a:prstGeom>
          <a:solidFill>
            <a:schemeClr val="bg1">
              <a:lumMod val="95000"/>
            </a:schemeClr>
          </a:solid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L’enquête a été réalisée en ligne par l’envoi de messages email aux agences et à leurs collaborateurs, de juin à octobre 2024.</a:t>
            </a:r>
          </a:p>
          <a:p>
            <a:r>
              <a:rPr lang="fr-FR" sz="1200" dirty="0">
                <a:solidFill>
                  <a:schemeClr val="accent5">
                    <a:lumMod val="75000"/>
                  </a:schemeClr>
                </a:solidFill>
                <a:latin typeface="Poppins" panose="00000500000000000000" pitchFamily="2" charset="0"/>
                <a:cs typeface="Poppins" panose="00000500000000000000" pitchFamily="2" charset="0"/>
              </a:rPr>
              <a:t>Une diffusion du questionnaire a également été faite par le Conseil sur ses différents supports et lors de son assemblée.</a:t>
            </a:r>
          </a:p>
          <a:p>
            <a:endParaRPr lang="fr-FR" sz="1200" dirty="0">
              <a:solidFill>
                <a:schemeClr val="accent5">
                  <a:lumMod val="75000"/>
                </a:schemeClr>
              </a:solidFill>
              <a:latin typeface="Poppins" panose="00000500000000000000" pitchFamily="2" charset="0"/>
              <a:cs typeface="Poppins" panose="00000500000000000000" pitchFamily="2" charset="0"/>
            </a:endParaRPr>
          </a:p>
          <a:p>
            <a:r>
              <a:rPr lang="fr-FR" sz="1200" dirty="0">
                <a:solidFill>
                  <a:schemeClr val="accent5">
                    <a:lumMod val="75000"/>
                  </a:schemeClr>
                </a:solidFill>
                <a:latin typeface="Poppins" panose="00000500000000000000" pitchFamily="2" charset="0"/>
                <a:cs typeface="Poppins" panose="00000500000000000000" pitchFamily="2" charset="0"/>
              </a:rPr>
              <a:t>Au total, 185 réponses ont été obtenues.</a:t>
            </a:r>
          </a:p>
        </p:txBody>
      </p:sp>
    </p:spTree>
    <p:extLst>
      <p:ext uri="{BB962C8B-B14F-4D97-AF65-F5344CB8AC3E}">
        <p14:creationId xmlns:p14="http://schemas.microsoft.com/office/powerpoint/2010/main" val="40631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6A36-AECF-7277-6CBB-679B1415D04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BDF400-BBC3-1788-E371-3D1F66C7F221}"/>
              </a:ext>
            </a:extLst>
          </p:cNvPr>
          <p:cNvSpPr>
            <a:spLocks noGrp="1"/>
          </p:cNvSpPr>
          <p:nvPr>
            <p:ph type="sldNum" sz="quarter" idx="12"/>
          </p:nvPr>
        </p:nvSpPr>
        <p:spPr/>
        <p:txBody>
          <a:bodyPr/>
          <a:lstStyle/>
          <a:p>
            <a:fld id="{68E9309B-63CE-234B-8529-6446AAB60F65}" type="slidenum">
              <a:rPr lang="fr-FR" smtClean="0"/>
              <a:pPr/>
              <a:t>21</a:t>
            </a:fld>
            <a:endParaRPr lang="fr-FR"/>
          </a:p>
        </p:txBody>
      </p:sp>
      <p:sp>
        <p:nvSpPr>
          <p:cNvPr id="6" name="ZoneTexte 5">
            <a:extLst>
              <a:ext uri="{FF2B5EF4-FFF2-40B4-BE49-F238E27FC236}">
                <a16:creationId xmlns:a16="http://schemas.microsoft.com/office/drawing/2014/main" id="{FB73D1BA-702D-0D1A-2754-92F0AE3F71BC}"/>
              </a:ext>
            </a:extLst>
          </p:cNvPr>
          <p:cNvSpPr txBox="1"/>
          <p:nvPr/>
        </p:nvSpPr>
        <p:spPr>
          <a:xfrm>
            <a:off x="887239" y="702469"/>
            <a:ext cx="10936586" cy="4524315"/>
          </a:xfrm>
          <a:prstGeom prst="rect">
            <a:avLst/>
          </a:prstGeom>
          <a:noFill/>
        </p:spPr>
        <p:txBody>
          <a:bodyPr wrap="square">
            <a:spAutoFit/>
          </a:bodyPr>
          <a:lstStyle/>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Petites entreprises (1 à 4 employés)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Problèmes principaux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Faible intégration de la RSE, manque de communication interne, difficulté à structurer une politique environnementale.</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Solutions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 Mettre en place une petite réunion trimestrielle pour sensibiliser l’équipe, en y incluant les évolutions réglementaires et les pratiques RSE du secteur.</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Programmes d’initiation : Participer à des ateliers collectifs ou des webinaires sur des sujets comme la gestion des ressources et les démarches écoresponsables.</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Utiliser des outils collaboratifs simples : Adopter des applications partagées (ex. Trello, Asana) pour organiser et suivre les initiatives RSE de manière structurée.</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Bénéfice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Ces mesures simples peuvent aider les petites entreprises à développer des pratiques RSE de base qui les rendront plus compétitives et attractives pour les contrats publics.</a:t>
            </a:r>
          </a:p>
        </p:txBody>
      </p:sp>
    </p:spTree>
    <p:extLst>
      <p:ext uri="{BB962C8B-B14F-4D97-AF65-F5344CB8AC3E}">
        <p14:creationId xmlns:p14="http://schemas.microsoft.com/office/powerpoint/2010/main" val="18962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EDCD-EA09-838F-B14B-B2CC4F8DA23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C6A934-48CB-F4A0-4100-6445F72AC32E}"/>
              </a:ext>
            </a:extLst>
          </p:cNvPr>
          <p:cNvSpPr>
            <a:spLocks noGrp="1"/>
          </p:cNvSpPr>
          <p:nvPr>
            <p:ph type="sldNum" sz="quarter" idx="12"/>
          </p:nvPr>
        </p:nvSpPr>
        <p:spPr/>
        <p:txBody>
          <a:bodyPr/>
          <a:lstStyle/>
          <a:p>
            <a:fld id="{68E9309B-63CE-234B-8529-6446AAB60F65}" type="slidenum">
              <a:rPr lang="fr-FR" smtClean="0"/>
              <a:pPr/>
              <a:t>22</a:t>
            </a:fld>
            <a:endParaRPr lang="fr-FR"/>
          </a:p>
        </p:txBody>
      </p:sp>
      <p:sp>
        <p:nvSpPr>
          <p:cNvPr id="6" name="ZoneTexte 5">
            <a:extLst>
              <a:ext uri="{FF2B5EF4-FFF2-40B4-BE49-F238E27FC236}">
                <a16:creationId xmlns:a16="http://schemas.microsoft.com/office/drawing/2014/main" id="{F20E20D3-46A9-4525-07E0-6B807D49D367}"/>
              </a:ext>
            </a:extLst>
          </p:cNvPr>
          <p:cNvSpPr txBox="1"/>
          <p:nvPr/>
        </p:nvSpPr>
        <p:spPr>
          <a:xfrm>
            <a:off x="887239" y="702469"/>
            <a:ext cx="10936586" cy="4524315"/>
          </a:xfrm>
          <a:prstGeom prst="rect">
            <a:avLst/>
          </a:prstGeom>
          <a:noFill/>
        </p:spPr>
        <p:txBody>
          <a:bodyPr wrap="square">
            <a:spAutoFit/>
          </a:bodyPr>
          <a:lstStyle/>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Moyennes entreprises (5-9 employés)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Problèmes principaux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Pratiques RSE en place mais souvent basiques, besoin d'approfondir l’optimisation des ressources et de mieux intégrer les critères environnementaux dans les projets.</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Solutions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Optimisation des ressources : Encourager l’utilisation de logiciels BIM pour simuler l’impact environnemental et optimiser les projets en fonction des critères de durabilité.</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Responsabilisation des collaborateurs : Créer un comité interne ou nommer un responsable pour piloter la démarche RSE, qui pourrait coordonner les actions en fonction des objectifs environnementaux et sociaux.</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Formations ciblées : Organiser des formations spécifiques sur la réduction des GES, les achats responsables et les pratiques de gestion de fin de mission.</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Bénéfice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Une approche plus structurée de la RSE et des critères environnementaux permettra aux moyennes entreprises de répondre efficacement aux demandes croissantes en matière de durabilité.</a:t>
            </a:r>
          </a:p>
        </p:txBody>
      </p:sp>
    </p:spTree>
    <p:extLst>
      <p:ext uri="{BB962C8B-B14F-4D97-AF65-F5344CB8AC3E}">
        <p14:creationId xmlns:p14="http://schemas.microsoft.com/office/powerpoint/2010/main" val="187730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BE02-5DF1-96E9-7938-1F84B9FAA9B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5F3A921-E550-AB7B-A954-0BAD0767D4B6}"/>
              </a:ext>
            </a:extLst>
          </p:cNvPr>
          <p:cNvSpPr>
            <a:spLocks noGrp="1"/>
          </p:cNvSpPr>
          <p:nvPr>
            <p:ph type="sldNum" sz="quarter" idx="12"/>
          </p:nvPr>
        </p:nvSpPr>
        <p:spPr/>
        <p:txBody>
          <a:bodyPr/>
          <a:lstStyle/>
          <a:p>
            <a:fld id="{68E9309B-63CE-234B-8529-6446AAB60F65}" type="slidenum">
              <a:rPr lang="fr-FR" smtClean="0"/>
              <a:pPr/>
              <a:t>23</a:t>
            </a:fld>
            <a:endParaRPr lang="fr-FR"/>
          </a:p>
        </p:txBody>
      </p:sp>
      <p:sp>
        <p:nvSpPr>
          <p:cNvPr id="6" name="ZoneTexte 5">
            <a:extLst>
              <a:ext uri="{FF2B5EF4-FFF2-40B4-BE49-F238E27FC236}">
                <a16:creationId xmlns:a16="http://schemas.microsoft.com/office/drawing/2014/main" id="{AC4CDE9F-7F79-05A3-A3CB-093B9E8BE3AF}"/>
              </a:ext>
            </a:extLst>
          </p:cNvPr>
          <p:cNvSpPr txBox="1"/>
          <p:nvPr/>
        </p:nvSpPr>
        <p:spPr>
          <a:xfrm>
            <a:off x="887239" y="702469"/>
            <a:ext cx="10936586" cy="6032421"/>
          </a:xfrm>
          <a:prstGeom prst="rect">
            <a:avLst/>
          </a:prstGeom>
          <a:noFill/>
        </p:spPr>
        <p:txBody>
          <a:bodyPr wrap="square">
            <a:spAutoFit/>
          </a:bodyPr>
          <a:lstStyle/>
          <a:p>
            <a:endParaRPr lang="fr-FR" sz="2400" b="1" dirty="0">
              <a:latin typeface="Poppins" panose="00000500000000000000" pitchFamily="2" charset="0"/>
              <a:cs typeface="Poppins" panose="00000500000000000000" pitchFamily="2" charset="0"/>
            </a:endParaRPr>
          </a:p>
          <a:p>
            <a:endParaRPr lang="fr-FR" b="1" dirty="0">
              <a:latin typeface="Poppins" panose="00000500000000000000" pitchFamily="2" charset="0"/>
              <a:cs typeface="Poppins" panose="00000500000000000000" pitchFamily="2" charset="0"/>
            </a:endParaRPr>
          </a:p>
          <a:p>
            <a:r>
              <a:rPr lang="fr-FR" b="1" dirty="0">
                <a:latin typeface="Poppins" panose="00000500000000000000" pitchFamily="2" charset="0"/>
                <a:cs typeface="Poppins" panose="00000500000000000000" pitchFamily="2" charset="0"/>
              </a:rPr>
              <a:t>Grandes entreprises (10+ employés) </a:t>
            </a:r>
            <a:r>
              <a:rPr lang="fr-FR" dirty="0">
                <a:latin typeface="Poppins" panose="00000500000000000000" pitchFamily="2" charset="0"/>
                <a:cs typeface="Poppins" panose="00000500000000000000" pitchFamily="2" charset="0"/>
              </a:rPr>
              <a:t>: </a:t>
            </a:r>
          </a:p>
          <a:p>
            <a:endParaRPr lang="fr-FR"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Problèmes principaux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Pratiques RSE en place mais pouvant être perfectionnées, notamment en impliquant davantage les collaborateurs et en développant des initiatives culturelles et communautaires.</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Solutions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Programmes de sensibilisation avancés : Intégrer des formations approfondies en RSE et éthique professionnelle, avec des ateliers collaboratifs pour impliquer activement les collaborateurs.</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Engagement communautaire : Impliquer les grandes entreprises dans des partenariats locaux ou des événements communautaires pour renforcer leur impact sociétal.</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Suivi et </a:t>
            </a:r>
            <a:r>
              <a:rPr lang="fr-FR" sz="1400" dirty="0" err="1">
                <a:latin typeface="Poppins" panose="00000500000000000000" pitchFamily="2" charset="0"/>
                <a:cs typeface="Poppins" panose="00000500000000000000" pitchFamily="2" charset="0"/>
              </a:rPr>
              <a:t>reporting</a:t>
            </a:r>
            <a:r>
              <a:rPr lang="fr-FR" sz="1400" dirty="0">
                <a:latin typeface="Poppins" panose="00000500000000000000" pitchFamily="2" charset="0"/>
                <a:cs typeface="Poppins" panose="00000500000000000000" pitchFamily="2" charset="0"/>
              </a:rPr>
              <a:t> RSE : Mettre en place un rapport annuel de suivi des initiatives RSE, avec des indicateurs de performance pour mesurer l’impact social et environnemental des activités de l’entreprise.</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b="1" dirty="0">
                <a:latin typeface="Poppins" panose="00000500000000000000" pitchFamily="2" charset="0"/>
                <a:cs typeface="Poppins" panose="00000500000000000000" pitchFamily="2" charset="0"/>
              </a:rPr>
              <a:t>Bénéfice : </a:t>
            </a:r>
          </a:p>
          <a:p>
            <a:pPr marL="742950" lvl="1" indent="-285750">
              <a:buFont typeface="Arial" panose="020B0604020202020204" pitchFamily="34" charset="0"/>
              <a:buChar char="•"/>
            </a:pPr>
            <a:r>
              <a:rPr lang="fr-FR" sz="1400" dirty="0">
                <a:latin typeface="Poppins" panose="00000500000000000000" pitchFamily="2" charset="0"/>
                <a:cs typeface="Poppins" panose="00000500000000000000" pitchFamily="2" charset="0"/>
              </a:rPr>
              <a:t>En perfectionnant leurs pratiques, les grandes entreprises se positionnent comme des leaders en RSE, favorisant leur image de marque et leur attractivité pour des projets de grande envergure.</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lgn="ctr"/>
            <a:r>
              <a:rPr lang="fr-FR" sz="1400" dirty="0">
                <a:latin typeface="Poppins" panose="00000500000000000000" pitchFamily="2" charset="0"/>
                <a:cs typeface="Poppins" panose="00000500000000000000" pitchFamily="2" charset="0"/>
              </a:rPr>
              <a:t>---/---</a:t>
            </a:r>
          </a:p>
          <a:p>
            <a:pPr marL="742950" lvl="1" indent="-285750">
              <a:buFont typeface="Arial" panose="020B0604020202020204" pitchFamily="34" charset="0"/>
              <a:buChar char="•"/>
            </a:pPr>
            <a:endParaRPr lang="fr-FR" sz="1400" dirty="0">
              <a:latin typeface="Poppins" panose="00000500000000000000" pitchFamily="2" charset="0"/>
              <a:cs typeface="Poppins" panose="00000500000000000000" pitchFamily="2" charset="0"/>
            </a:endParaRPr>
          </a:p>
          <a:p>
            <a:pPr lvl="1"/>
            <a:r>
              <a:rPr lang="fr-FR" sz="1400" dirty="0">
                <a:latin typeface="Poppins" panose="00000500000000000000" pitchFamily="2" charset="0"/>
                <a:cs typeface="Poppins" panose="00000500000000000000" pitchFamily="2" charset="0"/>
              </a:rPr>
              <a:t>Ces recommandations permettent à chaque type d’entreprise d’adapter sa démarche RSE selon ses moyens et ses priorités, tout en renforçant les points faibles identifiés dans l’enquête. </a:t>
            </a:r>
          </a:p>
          <a:p>
            <a:pPr lvl="1"/>
            <a:r>
              <a:rPr lang="fr-FR" sz="1400" dirty="0">
                <a:latin typeface="Poppins" panose="00000500000000000000" pitchFamily="2" charset="0"/>
                <a:cs typeface="Poppins" panose="00000500000000000000" pitchFamily="2" charset="0"/>
              </a:rPr>
              <a:t>Une approche différenciée permettra d’assurer une adoption efficace et progressive de pratiques RSE pertinentes pour le secteur de l’architecture en Normandie.</a:t>
            </a:r>
          </a:p>
        </p:txBody>
      </p:sp>
    </p:spTree>
    <p:extLst>
      <p:ext uri="{BB962C8B-B14F-4D97-AF65-F5344CB8AC3E}">
        <p14:creationId xmlns:p14="http://schemas.microsoft.com/office/powerpoint/2010/main" val="11435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F899CD-D88B-1BBF-8B62-593CA5A02D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08626" y="3968172"/>
            <a:ext cx="3671405" cy="2525328"/>
          </a:xfrm>
          <a:prstGeom prst="rect">
            <a:avLst/>
          </a:prstGeom>
        </p:spPr>
      </p:pic>
      <p:sp>
        <p:nvSpPr>
          <p:cNvPr id="2" name="Espace réservé du numéro de diapositive 1">
            <a:extLst>
              <a:ext uri="{FF2B5EF4-FFF2-40B4-BE49-F238E27FC236}">
                <a16:creationId xmlns:a16="http://schemas.microsoft.com/office/drawing/2014/main" id="{48ED771A-554F-AA74-214D-2DF4BAC1CD7C}"/>
              </a:ext>
            </a:extLst>
          </p:cNvPr>
          <p:cNvSpPr>
            <a:spLocks noGrp="1"/>
          </p:cNvSpPr>
          <p:nvPr>
            <p:ph type="sldNum" sz="quarter" idx="12"/>
          </p:nvPr>
        </p:nvSpPr>
        <p:spPr/>
        <p:txBody>
          <a:bodyPr/>
          <a:lstStyle/>
          <a:p>
            <a:fld id="{68E9309B-63CE-234B-8529-6446AAB60F65}" type="slidenum">
              <a:rPr lang="fr-FR" smtClean="0"/>
              <a:pPr/>
              <a:t>24</a:t>
            </a:fld>
            <a:endParaRPr lang="fr-FR" dirty="0"/>
          </a:p>
        </p:txBody>
      </p:sp>
      <p:pic>
        <p:nvPicPr>
          <p:cNvPr id="4" name="Image 3">
            <a:extLst>
              <a:ext uri="{FF2B5EF4-FFF2-40B4-BE49-F238E27FC236}">
                <a16:creationId xmlns:a16="http://schemas.microsoft.com/office/drawing/2014/main" id="{94F320F3-FFD4-F3A6-5FA3-CBB17A8EEA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3865" y="749551"/>
            <a:ext cx="3775296" cy="2869949"/>
          </a:xfrm>
          <a:prstGeom prst="rect">
            <a:avLst/>
          </a:prstGeom>
        </p:spPr>
      </p:pic>
      <p:pic>
        <p:nvPicPr>
          <p:cNvPr id="6" name="Image 5">
            <a:extLst>
              <a:ext uri="{FF2B5EF4-FFF2-40B4-BE49-F238E27FC236}">
                <a16:creationId xmlns:a16="http://schemas.microsoft.com/office/drawing/2014/main" id="{D2978F89-BE86-0E7D-B102-09DD1FF3F1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08626" y="749551"/>
            <a:ext cx="3775296" cy="2381062"/>
          </a:xfrm>
          <a:prstGeom prst="rect">
            <a:avLst/>
          </a:prstGeom>
        </p:spPr>
      </p:pic>
      <p:pic>
        <p:nvPicPr>
          <p:cNvPr id="8" name="Image 7">
            <a:extLst>
              <a:ext uri="{FF2B5EF4-FFF2-40B4-BE49-F238E27FC236}">
                <a16:creationId xmlns:a16="http://schemas.microsoft.com/office/drawing/2014/main" id="{A8B77D14-E4C0-0ACC-C5C6-DF4AD6DC20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93387" y="749551"/>
            <a:ext cx="3775296" cy="2797521"/>
          </a:xfrm>
          <a:prstGeom prst="rect">
            <a:avLst/>
          </a:prstGeom>
        </p:spPr>
      </p:pic>
      <p:pic>
        <p:nvPicPr>
          <p:cNvPr id="10" name="Image 9">
            <a:extLst>
              <a:ext uri="{FF2B5EF4-FFF2-40B4-BE49-F238E27FC236}">
                <a16:creationId xmlns:a16="http://schemas.microsoft.com/office/drawing/2014/main" id="{AF734300-DD84-1ACA-BA82-4CBF4BCE89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9955" y="4345658"/>
            <a:ext cx="3775297" cy="1448555"/>
          </a:xfrm>
          <a:prstGeom prst="rect">
            <a:avLst/>
          </a:prstGeom>
        </p:spPr>
      </p:pic>
      <p:pic>
        <p:nvPicPr>
          <p:cNvPr id="14" name="Image 13">
            <a:extLst>
              <a:ext uri="{FF2B5EF4-FFF2-40B4-BE49-F238E27FC236}">
                <a16:creationId xmlns:a16="http://schemas.microsoft.com/office/drawing/2014/main" id="{0981BCE9-D7E2-89F0-C06B-AC53233FB2C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01616" y="4189863"/>
            <a:ext cx="3702868" cy="1780893"/>
          </a:xfrm>
          <a:prstGeom prst="rect">
            <a:avLst/>
          </a:prstGeom>
        </p:spPr>
      </p:pic>
      <p:sp>
        <p:nvSpPr>
          <p:cNvPr id="16" name="Flèche : chevron 15">
            <a:extLst>
              <a:ext uri="{FF2B5EF4-FFF2-40B4-BE49-F238E27FC236}">
                <a16:creationId xmlns:a16="http://schemas.microsoft.com/office/drawing/2014/main" id="{4CF9E9F4-0908-952F-4EC4-3D73ED07D2B0}"/>
              </a:ext>
            </a:extLst>
          </p:cNvPr>
          <p:cNvSpPr/>
          <p:nvPr/>
        </p:nvSpPr>
        <p:spPr>
          <a:xfrm>
            <a:off x="4381877" y="3340729"/>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chevron 16">
            <a:extLst>
              <a:ext uri="{FF2B5EF4-FFF2-40B4-BE49-F238E27FC236}">
                <a16:creationId xmlns:a16="http://schemas.microsoft.com/office/drawing/2014/main" id="{3D045144-81C1-5637-CEE1-EE7C079FA4DF}"/>
              </a:ext>
            </a:extLst>
          </p:cNvPr>
          <p:cNvSpPr/>
          <p:nvPr/>
        </p:nvSpPr>
        <p:spPr>
          <a:xfrm>
            <a:off x="4063496" y="5466785"/>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 chevron 17">
            <a:extLst>
              <a:ext uri="{FF2B5EF4-FFF2-40B4-BE49-F238E27FC236}">
                <a16:creationId xmlns:a16="http://schemas.microsoft.com/office/drawing/2014/main" id="{CB05E8D6-74D6-DC1E-F5C9-C647F6B06ED4}"/>
              </a:ext>
            </a:extLst>
          </p:cNvPr>
          <p:cNvSpPr/>
          <p:nvPr/>
        </p:nvSpPr>
        <p:spPr>
          <a:xfrm>
            <a:off x="288199" y="5466784"/>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 chevron 18">
            <a:extLst>
              <a:ext uri="{FF2B5EF4-FFF2-40B4-BE49-F238E27FC236}">
                <a16:creationId xmlns:a16="http://schemas.microsoft.com/office/drawing/2014/main" id="{0B17127F-969E-1495-9FA8-317932BC337A}"/>
              </a:ext>
            </a:extLst>
          </p:cNvPr>
          <p:cNvSpPr/>
          <p:nvPr/>
        </p:nvSpPr>
        <p:spPr>
          <a:xfrm>
            <a:off x="8084745" y="3322619"/>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 chevron 19">
            <a:extLst>
              <a:ext uri="{FF2B5EF4-FFF2-40B4-BE49-F238E27FC236}">
                <a16:creationId xmlns:a16="http://schemas.microsoft.com/office/drawing/2014/main" id="{C96AC845-DE86-E8BE-28A6-B2C7EBCE4BC0}"/>
              </a:ext>
            </a:extLst>
          </p:cNvPr>
          <p:cNvSpPr/>
          <p:nvPr/>
        </p:nvSpPr>
        <p:spPr>
          <a:xfrm>
            <a:off x="8065128" y="5569955"/>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pied de page 1">
            <a:extLst>
              <a:ext uri="{FF2B5EF4-FFF2-40B4-BE49-F238E27FC236}">
                <a16:creationId xmlns:a16="http://schemas.microsoft.com/office/drawing/2014/main" id="{7FAA7EF8-181D-0042-D214-3C66B12C6BB0}"/>
              </a:ext>
            </a:extLst>
          </p:cNvPr>
          <p:cNvSpPr txBox="1">
            <a:spLocks/>
          </p:cNvSpPr>
          <p:nvPr/>
        </p:nvSpPr>
        <p:spPr>
          <a:xfrm>
            <a:off x="806271" y="266416"/>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 questionnaire</a:t>
            </a:r>
          </a:p>
        </p:txBody>
      </p:sp>
    </p:spTree>
    <p:extLst>
      <p:ext uri="{BB962C8B-B14F-4D97-AF65-F5344CB8AC3E}">
        <p14:creationId xmlns:p14="http://schemas.microsoft.com/office/powerpoint/2010/main" val="390904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813D-B2CF-A84C-2E8C-0157AB6253BF}"/>
            </a:ext>
          </a:extLst>
        </p:cNvPr>
        <p:cNvGrpSpPr/>
        <p:nvPr/>
      </p:nvGrpSpPr>
      <p:grpSpPr>
        <a:xfrm>
          <a:off x="0" y="0"/>
          <a:ext cx="0" cy="0"/>
          <a:chOff x="0" y="0"/>
          <a:chExt cx="0" cy="0"/>
        </a:xfrm>
      </p:grpSpPr>
      <p:pic>
        <p:nvPicPr>
          <p:cNvPr id="21" name="Image 20">
            <a:extLst>
              <a:ext uri="{FF2B5EF4-FFF2-40B4-BE49-F238E27FC236}">
                <a16:creationId xmlns:a16="http://schemas.microsoft.com/office/drawing/2014/main" id="{F6036F02-E13C-2ADA-DCFA-7331D17A4E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620" y="4189863"/>
            <a:ext cx="3702869" cy="2218094"/>
          </a:xfrm>
          <a:prstGeom prst="rect">
            <a:avLst/>
          </a:prstGeom>
        </p:spPr>
      </p:pic>
      <p:pic>
        <p:nvPicPr>
          <p:cNvPr id="9" name="Image 8">
            <a:extLst>
              <a:ext uri="{FF2B5EF4-FFF2-40B4-BE49-F238E27FC236}">
                <a16:creationId xmlns:a16="http://schemas.microsoft.com/office/drawing/2014/main" id="{6135AEA0-2593-BDC7-78FB-0CC46A7DEF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8091" y="749551"/>
            <a:ext cx="3775297" cy="2835813"/>
          </a:xfrm>
          <a:prstGeom prst="rect">
            <a:avLst/>
          </a:prstGeom>
        </p:spPr>
      </p:pic>
      <p:sp>
        <p:nvSpPr>
          <p:cNvPr id="2" name="Espace réservé du numéro de diapositive 1">
            <a:extLst>
              <a:ext uri="{FF2B5EF4-FFF2-40B4-BE49-F238E27FC236}">
                <a16:creationId xmlns:a16="http://schemas.microsoft.com/office/drawing/2014/main" id="{4EA1F02A-96BF-30CA-292E-20C0FBA79317}"/>
              </a:ext>
            </a:extLst>
          </p:cNvPr>
          <p:cNvSpPr>
            <a:spLocks noGrp="1"/>
          </p:cNvSpPr>
          <p:nvPr>
            <p:ph type="sldNum" sz="quarter" idx="12"/>
          </p:nvPr>
        </p:nvSpPr>
        <p:spPr/>
        <p:txBody>
          <a:bodyPr/>
          <a:lstStyle/>
          <a:p>
            <a:fld id="{68E9309B-63CE-234B-8529-6446AAB60F65}" type="slidenum">
              <a:rPr lang="fr-FR" smtClean="0"/>
              <a:pPr/>
              <a:t>25</a:t>
            </a:fld>
            <a:endParaRPr lang="fr-FR" dirty="0"/>
          </a:p>
        </p:txBody>
      </p:sp>
      <p:sp>
        <p:nvSpPr>
          <p:cNvPr id="16" name="Flèche : chevron 15">
            <a:extLst>
              <a:ext uri="{FF2B5EF4-FFF2-40B4-BE49-F238E27FC236}">
                <a16:creationId xmlns:a16="http://schemas.microsoft.com/office/drawing/2014/main" id="{F5A34098-866F-53B3-E3AB-D16EED73D0D8}"/>
              </a:ext>
            </a:extLst>
          </p:cNvPr>
          <p:cNvSpPr/>
          <p:nvPr/>
        </p:nvSpPr>
        <p:spPr>
          <a:xfrm>
            <a:off x="4381877" y="3340729"/>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chevron 16">
            <a:extLst>
              <a:ext uri="{FF2B5EF4-FFF2-40B4-BE49-F238E27FC236}">
                <a16:creationId xmlns:a16="http://schemas.microsoft.com/office/drawing/2014/main" id="{DE347B8E-CE3A-FF72-C6BD-0CFF222792A7}"/>
              </a:ext>
            </a:extLst>
          </p:cNvPr>
          <p:cNvSpPr/>
          <p:nvPr/>
        </p:nvSpPr>
        <p:spPr>
          <a:xfrm>
            <a:off x="4200807" y="6073370"/>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 chevron 17">
            <a:extLst>
              <a:ext uri="{FF2B5EF4-FFF2-40B4-BE49-F238E27FC236}">
                <a16:creationId xmlns:a16="http://schemas.microsoft.com/office/drawing/2014/main" id="{28A6B693-9CFA-F589-46A6-89889BE2BF2F}"/>
              </a:ext>
            </a:extLst>
          </p:cNvPr>
          <p:cNvSpPr/>
          <p:nvPr/>
        </p:nvSpPr>
        <p:spPr>
          <a:xfrm>
            <a:off x="288199" y="5466784"/>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 chevron 18">
            <a:extLst>
              <a:ext uri="{FF2B5EF4-FFF2-40B4-BE49-F238E27FC236}">
                <a16:creationId xmlns:a16="http://schemas.microsoft.com/office/drawing/2014/main" id="{9E01D12E-8375-DABF-424B-F30C2DB35AFA}"/>
              </a:ext>
            </a:extLst>
          </p:cNvPr>
          <p:cNvSpPr/>
          <p:nvPr/>
        </p:nvSpPr>
        <p:spPr>
          <a:xfrm>
            <a:off x="8084745" y="3322619"/>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a:extLst>
              <a:ext uri="{FF2B5EF4-FFF2-40B4-BE49-F238E27FC236}">
                <a16:creationId xmlns:a16="http://schemas.microsoft.com/office/drawing/2014/main" id="{16D2FCBD-40A3-EB82-D1A5-294A981AA9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6581" y="749551"/>
            <a:ext cx="3775296" cy="2243368"/>
          </a:xfrm>
          <a:prstGeom prst="rect">
            <a:avLst/>
          </a:prstGeom>
        </p:spPr>
      </p:pic>
      <p:pic>
        <p:nvPicPr>
          <p:cNvPr id="13" name="Image 12">
            <a:extLst>
              <a:ext uri="{FF2B5EF4-FFF2-40B4-BE49-F238E27FC236}">
                <a16:creationId xmlns:a16="http://schemas.microsoft.com/office/drawing/2014/main" id="{FFA5F771-5079-710B-BD94-89633051C6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01616" y="749551"/>
            <a:ext cx="3576119" cy="1222218"/>
          </a:xfrm>
          <a:prstGeom prst="rect">
            <a:avLst/>
          </a:prstGeom>
        </p:spPr>
      </p:pic>
      <p:pic>
        <p:nvPicPr>
          <p:cNvPr id="23" name="Image 22">
            <a:extLst>
              <a:ext uri="{FF2B5EF4-FFF2-40B4-BE49-F238E27FC236}">
                <a16:creationId xmlns:a16="http://schemas.microsoft.com/office/drawing/2014/main" id="{F8CA564E-E1C2-8676-95B3-15C15FC63E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90519" y="4022187"/>
            <a:ext cx="3702869" cy="2835813"/>
          </a:xfrm>
          <a:prstGeom prst="rect">
            <a:avLst/>
          </a:prstGeom>
        </p:spPr>
      </p:pic>
      <p:pic>
        <p:nvPicPr>
          <p:cNvPr id="25" name="Image 24">
            <a:extLst>
              <a:ext uri="{FF2B5EF4-FFF2-40B4-BE49-F238E27FC236}">
                <a16:creationId xmlns:a16="http://schemas.microsoft.com/office/drawing/2014/main" id="{A5CDE26C-0002-DEC2-FF94-FF72F31AC38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16703" y="4189863"/>
            <a:ext cx="3775297" cy="2138504"/>
          </a:xfrm>
          <a:prstGeom prst="rect">
            <a:avLst/>
          </a:prstGeom>
        </p:spPr>
      </p:pic>
      <p:sp>
        <p:nvSpPr>
          <p:cNvPr id="20" name="Flèche : chevron 19">
            <a:extLst>
              <a:ext uri="{FF2B5EF4-FFF2-40B4-BE49-F238E27FC236}">
                <a16:creationId xmlns:a16="http://schemas.microsoft.com/office/drawing/2014/main" id="{80236E0A-A027-EC69-FAC1-E761E0A2419F}"/>
              </a:ext>
            </a:extLst>
          </p:cNvPr>
          <p:cNvSpPr/>
          <p:nvPr/>
        </p:nvSpPr>
        <p:spPr>
          <a:xfrm>
            <a:off x="8155658" y="5569955"/>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8533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FA46A-F252-5BC0-CECB-C1DB31D0854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9D56E29-6AB2-10C5-6585-17E78203284F}"/>
              </a:ext>
            </a:extLst>
          </p:cNvPr>
          <p:cNvSpPr>
            <a:spLocks noGrp="1"/>
          </p:cNvSpPr>
          <p:nvPr>
            <p:ph type="sldNum" sz="quarter" idx="12"/>
          </p:nvPr>
        </p:nvSpPr>
        <p:spPr/>
        <p:txBody>
          <a:bodyPr/>
          <a:lstStyle/>
          <a:p>
            <a:fld id="{68E9309B-63CE-234B-8529-6446AAB60F65}" type="slidenum">
              <a:rPr lang="fr-FR" smtClean="0"/>
              <a:pPr/>
              <a:t>26</a:t>
            </a:fld>
            <a:endParaRPr lang="fr-FR" dirty="0"/>
          </a:p>
        </p:txBody>
      </p:sp>
      <p:sp>
        <p:nvSpPr>
          <p:cNvPr id="16" name="Flèche : chevron 15">
            <a:extLst>
              <a:ext uri="{FF2B5EF4-FFF2-40B4-BE49-F238E27FC236}">
                <a16:creationId xmlns:a16="http://schemas.microsoft.com/office/drawing/2014/main" id="{44BB617F-65F1-6A4D-7495-320564835578}"/>
              </a:ext>
            </a:extLst>
          </p:cNvPr>
          <p:cNvSpPr/>
          <p:nvPr/>
        </p:nvSpPr>
        <p:spPr>
          <a:xfrm>
            <a:off x="2226396" y="3217752"/>
            <a:ext cx="217284" cy="20634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 name="Image 3">
            <a:extLst>
              <a:ext uri="{FF2B5EF4-FFF2-40B4-BE49-F238E27FC236}">
                <a16:creationId xmlns:a16="http://schemas.microsoft.com/office/drawing/2014/main" id="{3FE17FCE-AA06-B38D-6AA6-95B07F1928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03279" y="2190940"/>
            <a:ext cx="3892991" cy="2263366"/>
          </a:xfrm>
          <a:prstGeom prst="rect">
            <a:avLst/>
          </a:prstGeom>
        </p:spPr>
      </p:pic>
    </p:spTree>
    <p:extLst>
      <p:ext uri="{BB962C8B-B14F-4D97-AF65-F5344CB8AC3E}">
        <p14:creationId xmlns:p14="http://schemas.microsoft.com/office/powerpoint/2010/main" val="98878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74DF1-F8F8-AF23-4A90-DC1AE7A26CDD}"/>
              </a:ext>
            </a:extLst>
          </p:cNvPr>
          <p:cNvSpPr>
            <a:spLocks noGrp="1"/>
          </p:cNvSpPr>
          <p:nvPr>
            <p:ph type="ctrTitle"/>
          </p:nvPr>
        </p:nvSpPr>
        <p:spPr/>
        <p:txBody>
          <a:bodyPr/>
          <a:lstStyle/>
          <a:p>
            <a:r>
              <a:rPr lang="fr-FR" dirty="0"/>
              <a:t>57 rue d’Amsterdam,</a:t>
            </a:r>
            <a:br>
              <a:rPr lang="fr-FR" dirty="0"/>
            </a:br>
            <a:r>
              <a:rPr lang="fr-FR" dirty="0"/>
              <a:t>75008 Paris</a:t>
            </a:r>
            <a:br>
              <a:rPr lang="fr-FR" dirty="0"/>
            </a:br>
            <a:br>
              <a:rPr lang="fr-FR" dirty="0"/>
            </a:br>
            <a:r>
              <a:rPr lang="fr-FR" dirty="0"/>
              <a:t>+33 1 53 32 17 13</a:t>
            </a:r>
            <a:br>
              <a:rPr lang="fr-FR" dirty="0"/>
            </a:br>
            <a:r>
              <a:rPr lang="fr-FR" dirty="0"/>
              <a:t>06 09 65 19 12</a:t>
            </a:r>
            <a:br>
              <a:rPr lang="fr-FR" dirty="0"/>
            </a:br>
            <a:br>
              <a:rPr lang="fr-FR" dirty="0"/>
            </a:br>
            <a:r>
              <a:rPr lang="fr-FR" dirty="0" err="1"/>
              <a:t>f.tambutet@symbial.fr</a:t>
            </a:r>
            <a:endParaRPr lang="fr-FR" dirty="0"/>
          </a:p>
        </p:txBody>
      </p:sp>
    </p:spTree>
    <p:extLst>
      <p:ext uri="{BB962C8B-B14F-4D97-AF65-F5344CB8AC3E}">
        <p14:creationId xmlns:p14="http://schemas.microsoft.com/office/powerpoint/2010/main" val="345463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D3D8F39-EE9A-072A-3647-F94B43A6A8B4}"/>
              </a:ext>
            </a:extLst>
          </p:cNvPr>
          <p:cNvSpPr>
            <a:spLocks noGrp="1"/>
          </p:cNvSpPr>
          <p:nvPr>
            <p:ph type="sldNum" sz="quarter" idx="12"/>
          </p:nvPr>
        </p:nvSpPr>
        <p:spPr/>
        <p:txBody>
          <a:bodyPr/>
          <a:lstStyle/>
          <a:p>
            <a:fld id="{68E9309B-63CE-234B-8529-6446AAB60F65}" type="slidenum">
              <a:rPr lang="fr-FR" smtClean="0"/>
              <a:pPr/>
              <a:t>4</a:t>
            </a:fld>
            <a:endParaRPr lang="fr-FR" dirty="0"/>
          </a:p>
        </p:txBody>
      </p:sp>
      <p:sp>
        <p:nvSpPr>
          <p:cNvPr id="2" name="ZoneTexte 1">
            <a:extLst>
              <a:ext uri="{FF2B5EF4-FFF2-40B4-BE49-F238E27FC236}">
                <a16:creationId xmlns:a16="http://schemas.microsoft.com/office/drawing/2014/main" id="{EC9AD693-240C-11C7-78F0-50AF6EE874F6}"/>
              </a:ext>
            </a:extLst>
          </p:cNvPr>
          <p:cNvSpPr txBox="1"/>
          <p:nvPr/>
        </p:nvSpPr>
        <p:spPr>
          <a:xfrm>
            <a:off x="800908" y="5326311"/>
            <a:ext cx="9985426" cy="276999"/>
          </a:xfrm>
          <a:prstGeom prst="rect">
            <a:avLst/>
          </a:prstGeom>
          <a:noFill/>
        </p:spPr>
        <p:txBody>
          <a:bodyPr wrap="non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Une très grande majorité d’agences fonctionnent avec très peu de collaborateurs, près de la moitié seulement avec le dirigeant.</a:t>
            </a:r>
          </a:p>
        </p:txBody>
      </p:sp>
      <p:pic>
        <p:nvPicPr>
          <p:cNvPr id="6" name="Image 5">
            <a:extLst>
              <a:ext uri="{FF2B5EF4-FFF2-40B4-BE49-F238E27FC236}">
                <a16:creationId xmlns:a16="http://schemas.microsoft.com/office/drawing/2014/main" id="{8CC4A43C-3FA0-4D03-FDF4-963CED125C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22622" y="81482"/>
            <a:ext cx="3784349" cy="2716039"/>
          </a:xfrm>
          <a:prstGeom prst="rect">
            <a:avLst/>
          </a:prstGeom>
        </p:spPr>
      </p:pic>
      <p:sp>
        <p:nvSpPr>
          <p:cNvPr id="3" name="Flèche : virage 2">
            <a:extLst>
              <a:ext uri="{FF2B5EF4-FFF2-40B4-BE49-F238E27FC236}">
                <a16:creationId xmlns:a16="http://schemas.microsoft.com/office/drawing/2014/main" id="{0F183921-CF5D-A81F-0109-9191228C36D0}"/>
              </a:ext>
            </a:extLst>
          </p:cNvPr>
          <p:cNvSpPr/>
          <p:nvPr/>
        </p:nvSpPr>
        <p:spPr>
          <a:xfrm rot="5400000" flipV="1">
            <a:off x="2154725" y="1564599"/>
            <a:ext cx="869134" cy="860079"/>
          </a:xfrm>
          <a:prstGeom prst="bentArrow">
            <a:avLst>
              <a:gd name="adj1" fmla="val 13421"/>
              <a:gd name="adj2" fmla="val 25000"/>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 name="Groupe 6">
            <a:extLst>
              <a:ext uri="{FF2B5EF4-FFF2-40B4-BE49-F238E27FC236}">
                <a16:creationId xmlns:a16="http://schemas.microsoft.com/office/drawing/2014/main" id="{34E3CB1A-E22A-937E-2CA1-85E65F69DE9D}"/>
              </a:ext>
            </a:extLst>
          </p:cNvPr>
          <p:cNvGrpSpPr/>
          <p:nvPr/>
        </p:nvGrpSpPr>
        <p:grpSpPr>
          <a:xfrm>
            <a:off x="2059536" y="2930023"/>
            <a:ext cx="6691357" cy="1983810"/>
            <a:chOff x="800908" y="2930022"/>
            <a:chExt cx="9696773" cy="3063372"/>
          </a:xfrm>
        </p:grpSpPr>
        <p:pic>
          <p:nvPicPr>
            <p:cNvPr id="1030" name="Picture 6">
              <a:extLst>
                <a:ext uri="{FF2B5EF4-FFF2-40B4-BE49-F238E27FC236}">
                  <a16:creationId xmlns:a16="http://schemas.microsoft.com/office/drawing/2014/main" id="{6FE00716-890C-3B8B-B1D3-A9C989763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0908" y="2930022"/>
              <a:ext cx="9696773" cy="30633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33EE2F5-3B21-0918-FF22-35BADF83DAEE}"/>
                </a:ext>
              </a:extLst>
            </p:cNvPr>
            <p:cNvSpPr txBox="1"/>
            <p:nvPr/>
          </p:nvSpPr>
          <p:spPr>
            <a:xfrm>
              <a:off x="943790" y="3994703"/>
              <a:ext cx="1120820" cy="307776"/>
            </a:xfrm>
            <a:prstGeom prst="rect">
              <a:avLst/>
            </a:prstGeom>
            <a:solidFill>
              <a:schemeClr val="bg1"/>
            </a:solidFill>
          </p:spPr>
          <p:txBody>
            <a:bodyPr wrap="none" rtlCol="0">
              <a:spAutoFit/>
            </a:bodyPr>
            <a:lstStyle/>
            <a:p>
              <a:r>
                <a:rPr lang="fr-FR" sz="1400" dirty="0">
                  <a:solidFill>
                    <a:schemeClr val="tx1">
                      <a:lumMod val="75000"/>
                      <a:lumOff val="25000"/>
                    </a:schemeClr>
                  </a:solidFill>
                  <a:latin typeface="Poppins" panose="00000500000000000000" pitchFamily="2" charset="0"/>
                  <a:cs typeface="Poppins" panose="00000500000000000000" pitchFamily="2" charset="0"/>
                </a:rPr>
                <a:t>Aucun</a:t>
              </a:r>
              <a:r>
                <a:rPr lang="fr-FR" sz="1400" dirty="0">
                  <a:solidFill>
                    <a:schemeClr val="tx1">
                      <a:lumMod val="75000"/>
                      <a:lumOff val="25000"/>
                    </a:schemeClr>
                  </a:solidFill>
                </a:rPr>
                <a:t>         </a:t>
              </a:r>
            </a:p>
          </p:txBody>
        </p:sp>
      </p:grpSp>
    </p:spTree>
    <p:extLst>
      <p:ext uri="{BB962C8B-B14F-4D97-AF65-F5344CB8AC3E}">
        <p14:creationId xmlns:p14="http://schemas.microsoft.com/office/powerpoint/2010/main" val="346613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51BDF4E-BEBE-6F52-FA21-E57F34E878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6661" y="1101367"/>
            <a:ext cx="2989157" cy="2214986"/>
          </a:xfrm>
          <a:prstGeom prst="rect">
            <a:avLst/>
          </a:prstGeom>
        </p:spPr>
      </p:pic>
      <p:pic>
        <p:nvPicPr>
          <p:cNvPr id="2056" name="Picture 8">
            <a:extLst>
              <a:ext uri="{FF2B5EF4-FFF2-40B4-BE49-F238E27FC236}">
                <a16:creationId xmlns:a16="http://schemas.microsoft.com/office/drawing/2014/main" id="{A67432B9-1697-4550-F49F-15B5B13DC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24261" y="1230780"/>
            <a:ext cx="5936056" cy="463197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58969161-4758-70B7-281B-70B6637F0C4C}"/>
              </a:ext>
            </a:extLst>
          </p:cNvPr>
          <p:cNvSpPr>
            <a:spLocks noGrp="1"/>
          </p:cNvSpPr>
          <p:nvPr>
            <p:ph type="ftr" sz="quarter" idx="4294967295"/>
          </p:nvPr>
        </p:nvSpPr>
        <p:spPr>
          <a:xfrm>
            <a:off x="1399271" y="411355"/>
            <a:ext cx="5544735" cy="566419"/>
          </a:xfrm>
        </p:spPr>
        <p:txBody>
          <a:bodyPr/>
          <a:lstStyle/>
          <a:p>
            <a:r>
              <a:rPr lang="fr-FR" sz="3600" dirty="0"/>
              <a:t>La gouvernance</a:t>
            </a:r>
          </a:p>
        </p:txBody>
      </p:sp>
      <p:sp>
        <p:nvSpPr>
          <p:cNvPr id="4" name="Espace réservé du numéro de diapositive 3">
            <a:extLst>
              <a:ext uri="{FF2B5EF4-FFF2-40B4-BE49-F238E27FC236}">
                <a16:creationId xmlns:a16="http://schemas.microsoft.com/office/drawing/2014/main" id="{C5E84149-DBA1-C6AB-97FD-675AD21D2712}"/>
              </a:ext>
            </a:extLst>
          </p:cNvPr>
          <p:cNvSpPr>
            <a:spLocks noGrp="1"/>
          </p:cNvSpPr>
          <p:nvPr>
            <p:ph type="sldNum" sz="quarter" idx="12"/>
          </p:nvPr>
        </p:nvSpPr>
        <p:spPr/>
        <p:txBody>
          <a:bodyPr/>
          <a:lstStyle/>
          <a:p>
            <a:fld id="{68E9309B-63CE-234B-8529-6446AAB60F65}" type="slidenum">
              <a:rPr lang="fr-FR" smtClean="0"/>
              <a:pPr/>
              <a:t>5</a:t>
            </a:fld>
            <a:endParaRPr lang="fr-FR"/>
          </a:p>
        </p:txBody>
      </p:sp>
      <p:cxnSp>
        <p:nvCxnSpPr>
          <p:cNvPr id="5" name="Connecteur droit 4">
            <a:extLst>
              <a:ext uri="{FF2B5EF4-FFF2-40B4-BE49-F238E27FC236}">
                <a16:creationId xmlns:a16="http://schemas.microsoft.com/office/drawing/2014/main" id="{86078351-AF13-F71A-78F5-7670B6786673}"/>
              </a:ext>
            </a:extLst>
          </p:cNvPr>
          <p:cNvCxnSpPr>
            <a:cxnSpLocks/>
          </p:cNvCxnSpPr>
          <p:nvPr/>
        </p:nvCxnSpPr>
        <p:spPr>
          <a:xfrm flipV="1">
            <a:off x="7070755" y="1266860"/>
            <a:ext cx="0" cy="400167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E068B4B-C47C-0390-22AB-F9E7126F800D}"/>
              </a:ext>
            </a:extLst>
          </p:cNvPr>
          <p:cNvSpPr txBox="1"/>
          <p:nvPr/>
        </p:nvSpPr>
        <p:spPr>
          <a:xfrm>
            <a:off x="2892342" y="5350275"/>
            <a:ext cx="1995779" cy="584775"/>
          </a:xfrm>
          <a:prstGeom prst="rect">
            <a:avLst/>
          </a:prstGeom>
          <a:noFill/>
        </p:spPr>
        <p:txBody>
          <a:bodyPr wrap="square">
            <a:spAutoFit/>
          </a:bodyPr>
          <a:lstStyle/>
          <a:p>
            <a:r>
              <a:rPr lang="fr-FR" sz="800" dirty="0">
                <a:latin typeface="Poppins" panose="00000500000000000000" pitchFamily="2" charset="0"/>
                <a:cs typeface="Poppins" panose="00000500000000000000" pitchFamily="2" charset="0"/>
              </a:rPr>
              <a:t>1 étoile : pas du tout</a:t>
            </a:r>
          </a:p>
          <a:p>
            <a:r>
              <a:rPr lang="fr-FR" sz="800" dirty="0">
                <a:latin typeface="Poppins" panose="00000500000000000000" pitchFamily="2" charset="0"/>
                <a:cs typeface="Poppins" panose="00000500000000000000" pitchFamily="2" charset="0"/>
              </a:rPr>
              <a:t>2 étoiles : plutôt pas</a:t>
            </a:r>
          </a:p>
          <a:p>
            <a:r>
              <a:rPr lang="fr-FR" sz="800" dirty="0">
                <a:latin typeface="Poppins" panose="00000500000000000000" pitchFamily="2" charset="0"/>
                <a:cs typeface="Poppins" panose="00000500000000000000" pitchFamily="2" charset="0"/>
              </a:rPr>
              <a:t>3 étoiles : plutôt oui</a:t>
            </a:r>
          </a:p>
          <a:p>
            <a:r>
              <a:rPr lang="fr-FR" sz="800" dirty="0">
                <a:latin typeface="Poppins" panose="00000500000000000000" pitchFamily="2" charset="0"/>
                <a:cs typeface="Poppins" panose="00000500000000000000" pitchFamily="2" charset="0"/>
              </a:rPr>
              <a:t>4 étoiles : complètement oui</a:t>
            </a:r>
          </a:p>
        </p:txBody>
      </p:sp>
      <p:sp>
        <p:nvSpPr>
          <p:cNvPr id="10" name="Flèche : droite 9">
            <a:extLst>
              <a:ext uri="{FF2B5EF4-FFF2-40B4-BE49-F238E27FC236}">
                <a16:creationId xmlns:a16="http://schemas.microsoft.com/office/drawing/2014/main" id="{4E0CCC52-6C8A-640D-F8F0-E8EC70699471}"/>
              </a:ext>
            </a:extLst>
          </p:cNvPr>
          <p:cNvSpPr/>
          <p:nvPr/>
        </p:nvSpPr>
        <p:spPr>
          <a:xfrm>
            <a:off x="4849643" y="5704825"/>
            <a:ext cx="805758" cy="153909"/>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84577D1C-971B-944D-B1E2-B11ABAFBDD16}"/>
              </a:ext>
            </a:extLst>
          </p:cNvPr>
          <p:cNvCxnSpPr>
            <a:cxnSpLocks/>
          </p:cNvCxnSpPr>
          <p:nvPr/>
        </p:nvCxnSpPr>
        <p:spPr>
          <a:xfrm flipV="1">
            <a:off x="8807508" y="1288978"/>
            <a:ext cx="0" cy="400167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50C6CDE8-8D11-0BE9-EC2A-079B8DE65D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17479" y="3439945"/>
            <a:ext cx="3134501" cy="1630181"/>
          </a:xfrm>
          <a:prstGeom prst="rect">
            <a:avLst/>
          </a:prstGeom>
        </p:spPr>
      </p:pic>
      <p:cxnSp>
        <p:nvCxnSpPr>
          <p:cNvPr id="18" name="Connecteur droit avec flèche 17">
            <a:extLst>
              <a:ext uri="{FF2B5EF4-FFF2-40B4-BE49-F238E27FC236}">
                <a16:creationId xmlns:a16="http://schemas.microsoft.com/office/drawing/2014/main" id="{1AEE3794-DA25-3C80-B88D-CB6CB8427E1D}"/>
              </a:ext>
            </a:extLst>
          </p:cNvPr>
          <p:cNvCxnSpPr/>
          <p:nvPr/>
        </p:nvCxnSpPr>
        <p:spPr>
          <a:xfrm>
            <a:off x="4354717" y="1665838"/>
            <a:ext cx="769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D3011DE-92C5-1353-B77D-4283AC36520C}"/>
              </a:ext>
            </a:extLst>
          </p:cNvPr>
          <p:cNvCxnSpPr>
            <a:cxnSpLocks/>
          </p:cNvCxnSpPr>
          <p:nvPr/>
        </p:nvCxnSpPr>
        <p:spPr>
          <a:xfrm>
            <a:off x="4351702" y="2006852"/>
            <a:ext cx="769544" cy="256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576DAFA-F7A5-C338-63D2-0D78BE0F0733}"/>
              </a:ext>
            </a:extLst>
          </p:cNvPr>
          <p:cNvCxnSpPr>
            <a:cxnSpLocks/>
          </p:cNvCxnSpPr>
          <p:nvPr/>
        </p:nvCxnSpPr>
        <p:spPr>
          <a:xfrm>
            <a:off x="4288329" y="2421803"/>
            <a:ext cx="832917" cy="53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F667BFA7-A259-613D-4EDC-82BC6539FBB1}"/>
              </a:ext>
            </a:extLst>
          </p:cNvPr>
          <p:cNvCxnSpPr>
            <a:cxnSpLocks/>
            <a:endCxn id="2056" idx="1"/>
          </p:cNvCxnSpPr>
          <p:nvPr/>
        </p:nvCxnSpPr>
        <p:spPr>
          <a:xfrm>
            <a:off x="4354717" y="2827699"/>
            <a:ext cx="769544" cy="71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9EDA3CE-EC46-BF38-7797-A407BDA29672}"/>
              </a:ext>
            </a:extLst>
          </p:cNvPr>
          <p:cNvCxnSpPr>
            <a:cxnSpLocks/>
          </p:cNvCxnSpPr>
          <p:nvPr/>
        </p:nvCxnSpPr>
        <p:spPr>
          <a:xfrm>
            <a:off x="4399982" y="3975981"/>
            <a:ext cx="697117" cy="279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48E2C41-73B4-B236-1121-71B2A78916DA}"/>
              </a:ext>
            </a:extLst>
          </p:cNvPr>
          <p:cNvCxnSpPr>
            <a:cxnSpLocks/>
          </p:cNvCxnSpPr>
          <p:nvPr/>
        </p:nvCxnSpPr>
        <p:spPr>
          <a:xfrm>
            <a:off x="4354717" y="4608214"/>
            <a:ext cx="769544" cy="34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4BF56C27-45E7-516B-627D-EBE661E2950C}"/>
              </a:ext>
            </a:extLst>
          </p:cNvPr>
          <p:cNvSpPr txBox="1"/>
          <p:nvPr/>
        </p:nvSpPr>
        <p:spPr>
          <a:xfrm>
            <a:off x="1036827" y="6124943"/>
            <a:ext cx="11033253"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Les plus grandes difficultés sont observées sur la déclaration de principe de la RSE (74% en négatif) et la communication externe dans le domaine (80% négatif).</a:t>
            </a:r>
          </a:p>
        </p:txBody>
      </p:sp>
      <p:sp>
        <p:nvSpPr>
          <p:cNvPr id="33" name="ZoneTexte 32">
            <a:extLst>
              <a:ext uri="{FF2B5EF4-FFF2-40B4-BE49-F238E27FC236}">
                <a16:creationId xmlns:a16="http://schemas.microsoft.com/office/drawing/2014/main" id="{AA6E97E8-79A5-A74E-D719-C74ED5B18508}"/>
              </a:ext>
            </a:extLst>
          </p:cNvPr>
          <p:cNvSpPr txBox="1"/>
          <p:nvPr/>
        </p:nvSpPr>
        <p:spPr>
          <a:xfrm>
            <a:off x="5165004" y="1230780"/>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déclaration de principe</a:t>
            </a:r>
          </a:p>
        </p:txBody>
      </p:sp>
      <p:sp>
        <p:nvSpPr>
          <p:cNvPr id="34" name="ZoneTexte 33">
            <a:extLst>
              <a:ext uri="{FF2B5EF4-FFF2-40B4-BE49-F238E27FC236}">
                <a16:creationId xmlns:a16="http://schemas.microsoft.com/office/drawing/2014/main" id="{13771D25-3D62-4AF9-4218-7DB9C1EA5DDC}"/>
              </a:ext>
            </a:extLst>
          </p:cNvPr>
          <p:cNvSpPr txBox="1"/>
          <p:nvPr/>
        </p:nvSpPr>
        <p:spPr>
          <a:xfrm>
            <a:off x="5165004" y="1912015"/>
            <a:ext cx="5019386"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lister les domaines dans lesquels elle peut s’impliquer</a:t>
            </a:r>
          </a:p>
        </p:txBody>
      </p:sp>
      <p:sp>
        <p:nvSpPr>
          <p:cNvPr id="35" name="ZoneTexte 34">
            <a:extLst>
              <a:ext uri="{FF2B5EF4-FFF2-40B4-BE49-F238E27FC236}">
                <a16:creationId xmlns:a16="http://schemas.microsoft.com/office/drawing/2014/main" id="{13C811E0-B1FD-8208-BEF4-A70C14F9ADA2}"/>
              </a:ext>
            </a:extLst>
          </p:cNvPr>
          <p:cNvSpPr txBox="1"/>
          <p:nvPr/>
        </p:nvSpPr>
        <p:spPr>
          <a:xfrm>
            <a:off x="5165004" y="2568032"/>
            <a:ext cx="4295116"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relations professionnelles dans cette vision responsable</a:t>
            </a:r>
          </a:p>
        </p:txBody>
      </p:sp>
      <p:sp>
        <p:nvSpPr>
          <p:cNvPr id="37" name="ZoneTexte 36">
            <a:extLst>
              <a:ext uri="{FF2B5EF4-FFF2-40B4-BE49-F238E27FC236}">
                <a16:creationId xmlns:a16="http://schemas.microsoft.com/office/drawing/2014/main" id="{198FE075-B694-4F52-D3D1-1D120671493C}"/>
              </a:ext>
            </a:extLst>
          </p:cNvPr>
          <p:cNvSpPr txBox="1"/>
          <p:nvPr/>
        </p:nvSpPr>
        <p:spPr>
          <a:xfrm>
            <a:off x="5165004" y="3253166"/>
            <a:ext cx="4836822"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méthodes qu’elle utilise pour effectuer sa veille réglementaire</a:t>
            </a:r>
          </a:p>
        </p:txBody>
      </p:sp>
      <p:sp>
        <p:nvSpPr>
          <p:cNvPr id="38" name="ZoneTexte 37">
            <a:extLst>
              <a:ext uri="{FF2B5EF4-FFF2-40B4-BE49-F238E27FC236}">
                <a16:creationId xmlns:a16="http://schemas.microsoft.com/office/drawing/2014/main" id="{7078BEF2-43F8-3767-70F2-BE3AB9338334}"/>
              </a:ext>
            </a:extLst>
          </p:cNvPr>
          <p:cNvSpPr txBox="1"/>
          <p:nvPr/>
        </p:nvSpPr>
        <p:spPr>
          <a:xfrm>
            <a:off x="5165004" y="3925045"/>
            <a:ext cx="4833033"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méthodes qu’elle utilise pour communiquer en interne, avec ses salariés</a:t>
            </a:r>
          </a:p>
        </p:txBody>
      </p:sp>
      <p:sp>
        <p:nvSpPr>
          <p:cNvPr id="39" name="ZoneTexte 38">
            <a:extLst>
              <a:ext uri="{FF2B5EF4-FFF2-40B4-BE49-F238E27FC236}">
                <a16:creationId xmlns:a16="http://schemas.microsoft.com/office/drawing/2014/main" id="{CE7E4B3E-2804-49F4-A9F9-F1C3223EDFE0}"/>
              </a:ext>
            </a:extLst>
          </p:cNvPr>
          <p:cNvSpPr txBox="1"/>
          <p:nvPr/>
        </p:nvSpPr>
        <p:spPr>
          <a:xfrm>
            <a:off x="5165004" y="4594317"/>
            <a:ext cx="6201625"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méthodes qu’elle utilise pour communiquer en externe les informations en lien avec la RSE</a:t>
            </a:r>
          </a:p>
        </p:txBody>
      </p:sp>
      <p:sp>
        <p:nvSpPr>
          <p:cNvPr id="3" name="ZoneTexte 2">
            <a:extLst>
              <a:ext uri="{FF2B5EF4-FFF2-40B4-BE49-F238E27FC236}">
                <a16:creationId xmlns:a16="http://schemas.microsoft.com/office/drawing/2014/main" id="{D0DA834F-2F6A-75CA-56C0-7C96E13E9938}"/>
              </a:ext>
            </a:extLst>
          </p:cNvPr>
          <p:cNvSpPr txBox="1"/>
          <p:nvPr/>
        </p:nvSpPr>
        <p:spPr>
          <a:xfrm>
            <a:off x="9894509" y="1194459"/>
            <a:ext cx="970137"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26% en positif</a:t>
            </a:r>
          </a:p>
        </p:txBody>
      </p:sp>
      <p:sp>
        <p:nvSpPr>
          <p:cNvPr id="6" name="ZoneTexte 5">
            <a:extLst>
              <a:ext uri="{FF2B5EF4-FFF2-40B4-BE49-F238E27FC236}">
                <a16:creationId xmlns:a16="http://schemas.microsoft.com/office/drawing/2014/main" id="{8AD1E9CB-F822-92F3-3784-B0FD018991A3}"/>
              </a:ext>
            </a:extLst>
          </p:cNvPr>
          <p:cNvSpPr txBox="1"/>
          <p:nvPr/>
        </p:nvSpPr>
        <p:spPr>
          <a:xfrm>
            <a:off x="10479948" y="1865309"/>
            <a:ext cx="381836"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41%</a:t>
            </a:r>
          </a:p>
        </p:txBody>
      </p:sp>
      <p:sp>
        <p:nvSpPr>
          <p:cNvPr id="7" name="ZoneTexte 6">
            <a:extLst>
              <a:ext uri="{FF2B5EF4-FFF2-40B4-BE49-F238E27FC236}">
                <a16:creationId xmlns:a16="http://schemas.microsoft.com/office/drawing/2014/main" id="{39D5CAA8-E710-FBF6-5F63-6FAF2FA58425}"/>
              </a:ext>
            </a:extLst>
          </p:cNvPr>
          <p:cNvSpPr txBox="1"/>
          <p:nvPr/>
        </p:nvSpPr>
        <p:spPr>
          <a:xfrm>
            <a:off x="10120181" y="2542920"/>
            <a:ext cx="412292"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34%</a:t>
            </a:r>
          </a:p>
        </p:txBody>
      </p:sp>
      <p:sp>
        <p:nvSpPr>
          <p:cNvPr id="8" name="ZoneTexte 7">
            <a:extLst>
              <a:ext uri="{FF2B5EF4-FFF2-40B4-BE49-F238E27FC236}">
                <a16:creationId xmlns:a16="http://schemas.microsoft.com/office/drawing/2014/main" id="{ECFDE986-141B-3187-6708-3CC44F96DB36}"/>
              </a:ext>
            </a:extLst>
          </p:cNvPr>
          <p:cNvSpPr txBox="1"/>
          <p:nvPr/>
        </p:nvSpPr>
        <p:spPr>
          <a:xfrm>
            <a:off x="10086313" y="3200937"/>
            <a:ext cx="407484"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33%</a:t>
            </a:r>
          </a:p>
        </p:txBody>
      </p:sp>
      <p:sp>
        <p:nvSpPr>
          <p:cNvPr id="12" name="ZoneTexte 11">
            <a:extLst>
              <a:ext uri="{FF2B5EF4-FFF2-40B4-BE49-F238E27FC236}">
                <a16:creationId xmlns:a16="http://schemas.microsoft.com/office/drawing/2014/main" id="{CC6B9BDC-700A-16D5-4AEF-A09839AC0B36}"/>
              </a:ext>
            </a:extLst>
          </p:cNvPr>
          <p:cNvSpPr txBox="1"/>
          <p:nvPr/>
        </p:nvSpPr>
        <p:spPr>
          <a:xfrm>
            <a:off x="10445238" y="3878548"/>
            <a:ext cx="402674"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37%</a:t>
            </a:r>
          </a:p>
        </p:txBody>
      </p:sp>
      <p:sp>
        <p:nvSpPr>
          <p:cNvPr id="13" name="ZoneTexte 12">
            <a:extLst>
              <a:ext uri="{FF2B5EF4-FFF2-40B4-BE49-F238E27FC236}">
                <a16:creationId xmlns:a16="http://schemas.microsoft.com/office/drawing/2014/main" id="{C4F623E3-FC32-77FC-1841-4F9F4C6BCAF7}"/>
              </a:ext>
            </a:extLst>
          </p:cNvPr>
          <p:cNvSpPr txBox="1"/>
          <p:nvPr/>
        </p:nvSpPr>
        <p:spPr>
          <a:xfrm>
            <a:off x="9914836" y="4549398"/>
            <a:ext cx="410690"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20%</a:t>
            </a:r>
          </a:p>
        </p:txBody>
      </p:sp>
      <p:pic>
        <p:nvPicPr>
          <p:cNvPr id="17" name="Graphique 16" descr="Avertissement contour">
            <a:extLst>
              <a:ext uri="{FF2B5EF4-FFF2-40B4-BE49-F238E27FC236}">
                <a16:creationId xmlns:a16="http://schemas.microsoft.com/office/drawing/2014/main" id="{A30F8F40-D8B9-6E79-8723-2362F7DF89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4493" y="1440083"/>
            <a:ext cx="329487" cy="329487"/>
          </a:xfrm>
          <a:prstGeom prst="rect">
            <a:avLst/>
          </a:prstGeom>
        </p:spPr>
      </p:pic>
      <p:pic>
        <p:nvPicPr>
          <p:cNvPr id="19" name="Graphique 18" descr="Avertissement contour">
            <a:extLst>
              <a:ext uri="{FF2B5EF4-FFF2-40B4-BE49-F238E27FC236}">
                <a16:creationId xmlns:a16="http://schemas.microsoft.com/office/drawing/2014/main" id="{174D18E0-5C60-BED3-7D5F-B1A29D9E6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84493" y="4748485"/>
            <a:ext cx="329487" cy="329487"/>
          </a:xfrm>
          <a:prstGeom prst="rect">
            <a:avLst/>
          </a:prstGeom>
        </p:spPr>
      </p:pic>
    </p:spTree>
    <p:extLst>
      <p:ext uri="{BB962C8B-B14F-4D97-AF65-F5344CB8AC3E}">
        <p14:creationId xmlns:p14="http://schemas.microsoft.com/office/powerpoint/2010/main" val="318663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AFFB47-EAB4-0C86-E816-95BA7CCEF660}"/>
              </a:ext>
            </a:extLst>
          </p:cNvPr>
          <p:cNvSpPr>
            <a:spLocks noGrp="1"/>
          </p:cNvSpPr>
          <p:nvPr>
            <p:ph type="sldNum" sz="quarter" idx="12"/>
          </p:nvPr>
        </p:nvSpPr>
        <p:spPr/>
        <p:txBody>
          <a:bodyPr/>
          <a:lstStyle/>
          <a:p>
            <a:fld id="{68E9309B-63CE-234B-8529-6446AAB60F65}" type="slidenum">
              <a:rPr lang="fr-FR" smtClean="0"/>
              <a:pPr/>
              <a:t>6</a:t>
            </a:fld>
            <a:endParaRPr lang="fr-FR" dirty="0"/>
          </a:p>
        </p:txBody>
      </p:sp>
      <p:graphicFrame>
        <p:nvGraphicFramePr>
          <p:cNvPr id="6" name="Graphique 5">
            <a:extLst>
              <a:ext uri="{FF2B5EF4-FFF2-40B4-BE49-F238E27FC236}">
                <a16:creationId xmlns:a16="http://schemas.microsoft.com/office/drawing/2014/main" id="{03D36E20-57F8-50C0-EC2C-C030E4F6E3E4}"/>
              </a:ext>
            </a:extLst>
          </p:cNvPr>
          <p:cNvGraphicFramePr>
            <a:graphicFrameLocks/>
          </p:cNvGraphicFramePr>
          <p:nvPr>
            <p:extLst>
              <p:ext uri="{D42A27DB-BD31-4B8C-83A1-F6EECF244321}">
                <p14:modId xmlns:p14="http://schemas.microsoft.com/office/powerpoint/2010/main" val="356275145"/>
              </p:ext>
            </p:extLst>
          </p:nvPr>
        </p:nvGraphicFramePr>
        <p:xfrm>
          <a:off x="1036827" y="977774"/>
          <a:ext cx="10398034" cy="470875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10D4806F-FBBD-C217-22D0-50B559DA20CB}"/>
              </a:ext>
            </a:extLst>
          </p:cNvPr>
          <p:cNvSpPr txBox="1"/>
          <p:nvPr/>
        </p:nvSpPr>
        <p:spPr>
          <a:xfrm>
            <a:off x="1158747" y="5880226"/>
            <a:ext cx="11033253" cy="646331"/>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Plus l’agence a de collaborateurs plus les moyennes sont élevées et donc meilleure est la gouvernance.</a:t>
            </a:r>
          </a:p>
          <a:p>
            <a:r>
              <a:rPr lang="fr-FR" sz="1200" dirty="0">
                <a:solidFill>
                  <a:schemeClr val="accent5">
                    <a:lumMod val="75000"/>
                  </a:schemeClr>
                </a:solidFill>
                <a:latin typeface="Poppins" panose="00000500000000000000" pitchFamily="2" charset="0"/>
                <a:cs typeface="Poppins" panose="00000500000000000000" pitchFamily="2" charset="0"/>
              </a:rPr>
              <a:t>Cependant, les agences sans collaborateurs du tout fonctionnent un peu mieux que celles qui en ont entre 1 et 4, car le dirigeant déclare prendre en compte les différents critères de la gouvernance.</a:t>
            </a:r>
          </a:p>
        </p:txBody>
      </p:sp>
      <p:sp>
        <p:nvSpPr>
          <p:cNvPr id="8" name="Espace réservé du pied de page 1">
            <a:extLst>
              <a:ext uri="{FF2B5EF4-FFF2-40B4-BE49-F238E27FC236}">
                <a16:creationId xmlns:a16="http://schemas.microsoft.com/office/drawing/2014/main" id="{6AC25AFD-51D3-BBE4-5ECF-9C10E4D4BB08}"/>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a:t>La gouvernance</a:t>
            </a:r>
            <a:endParaRPr lang="fr-FR" sz="3600" dirty="0"/>
          </a:p>
        </p:txBody>
      </p:sp>
    </p:spTree>
    <p:extLst>
      <p:ext uri="{BB962C8B-B14F-4D97-AF65-F5344CB8AC3E}">
        <p14:creationId xmlns:p14="http://schemas.microsoft.com/office/powerpoint/2010/main" val="3124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5E84149-DBA1-C6AB-97FD-675AD21D2712}"/>
              </a:ext>
            </a:extLst>
          </p:cNvPr>
          <p:cNvSpPr>
            <a:spLocks noGrp="1"/>
          </p:cNvSpPr>
          <p:nvPr>
            <p:ph type="sldNum" sz="quarter" idx="12"/>
          </p:nvPr>
        </p:nvSpPr>
        <p:spPr/>
        <p:txBody>
          <a:bodyPr/>
          <a:lstStyle/>
          <a:p>
            <a:fld id="{68E9309B-63CE-234B-8529-6446AAB60F65}" type="slidenum">
              <a:rPr lang="fr-FR" smtClean="0"/>
              <a:pPr/>
              <a:t>7</a:t>
            </a:fld>
            <a:endParaRPr lang="fr-FR"/>
          </a:p>
        </p:txBody>
      </p:sp>
      <p:cxnSp>
        <p:nvCxnSpPr>
          <p:cNvPr id="3" name="Connecteur droit 2">
            <a:extLst>
              <a:ext uri="{FF2B5EF4-FFF2-40B4-BE49-F238E27FC236}">
                <a16:creationId xmlns:a16="http://schemas.microsoft.com/office/drawing/2014/main" id="{26475C36-AECC-582C-1659-FB0B225F9145}"/>
              </a:ext>
            </a:extLst>
          </p:cNvPr>
          <p:cNvCxnSpPr>
            <a:cxnSpLocks/>
          </p:cNvCxnSpPr>
          <p:nvPr/>
        </p:nvCxnSpPr>
        <p:spPr>
          <a:xfrm flipV="1">
            <a:off x="6944006" y="2220687"/>
            <a:ext cx="0" cy="28564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A7D4007C-FD4D-1C4D-88F5-8FD9D2309EBA}"/>
              </a:ext>
            </a:extLst>
          </p:cNvPr>
          <p:cNvCxnSpPr>
            <a:cxnSpLocks/>
          </p:cNvCxnSpPr>
          <p:nvPr/>
        </p:nvCxnSpPr>
        <p:spPr>
          <a:xfrm flipV="1">
            <a:off x="9323555" y="2185851"/>
            <a:ext cx="0" cy="28564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u pied de page 1">
            <a:extLst>
              <a:ext uri="{FF2B5EF4-FFF2-40B4-BE49-F238E27FC236}">
                <a16:creationId xmlns:a16="http://schemas.microsoft.com/office/drawing/2014/main" id="{AC484EB5-EE07-A54E-3E5E-B78CC3E3EFF8}"/>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 social</a:t>
            </a:r>
          </a:p>
        </p:txBody>
      </p:sp>
      <p:pic>
        <p:nvPicPr>
          <p:cNvPr id="2050" name="Picture 2">
            <a:extLst>
              <a:ext uri="{FF2B5EF4-FFF2-40B4-BE49-F238E27FC236}">
                <a16:creationId xmlns:a16="http://schemas.microsoft.com/office/drawing/2014/main" id="{14C063A3-7F12-A8EE-561A-F489966107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336870" y="1889759"/>
            <a:ext cx="7738246" cy="404958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869ED12D-CF60-FF15-FD81-E0750FFE98DC}"/>
              </a:ext>
            </a:extLst>
          </p:cNvPr>
          <p:cNvSpPr txBox="1"/>
          <p:nvPr/>
        </p:nvSpPr>
        <p:spPr>
          <a:xfrm>
            <a:off x="4423286" y="2033448"/>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Relations avec les salariés</a:t>
            </a:r>
          </a:p>
        </p:txBody>
      </p:sp>
      <p:pic>
        <p:nvPicPr>
          <p:cNvPr id="19" name="Image 18">
            <a:extLst>
              <a:ext uri="{FF2B5EF4-FFF2-40B4-BE49-F238E27FC236}">
                <a16:creationId xmlns:a16="http://schemas.microsoft.com/office/drawing/2014/main" id="{519D2EDE-D49E-C4F0-A676-10587161F1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9222" y="3238500"/>
            <a:ext cx="2765904" cy="1330261"/>
          </a:xfrm>
          <a:prstGeom prst="rect">
            <a:avLst/>
          </a:prstGeom>
        </p:spPr>
      </p:pic>
      <p:pic>
        <p:nvPicPr>
          <p:cNvPr id="20" name="Image 19">
            <a:extLst>
              <a:ext uri="{FF2B5EF4-FFF2-40B4-BE49-F238E27FC236}">
                <a16:creationId xmlns:a16="http://schemas.microsoft.com/office/drawing/2014/main" id="{3AE1E00C-9A0D-5B4C-654C-A240A5A32E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0200" y="4636472"/>
            <a:ext cx="2774686" cy="1648782"/>
          </a:xfrm>
          <a:prstGeom prst="rect">
            <a:avLst/>
          </a:prstGeom>
        </p:spPr>
      </p:pic>
      <p:pic>
        <p:nvPicPr>
          <p:cNvPr id="22" name="Image 21">
            <a:extLst>
              <a:ext uri="{FF2B5EF4-FFF2-40B4-BE49-F238E27FC236}">
                <a16:creationId xmlns:a16="http://schemas.microsoft.com/office/drawing/2014/main" id="{94A5366A-6366-17CC-660B-95628502B1D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20200" y="1297646"/>
            <a:ext cx="2765904" cy="1902491"/>
          </a:xfrm>
          <a:prstGeom prst="rect">
            <a:avLst/>
          </a:prstGeom>
        </p:spPr>
      </p:pic>
      <p:sp>
        <p:nvSpPr>
          <p:cNvPr id="23" name="ZoneTexte 22">
            <a:extLst>
              <a:ext uri="{FF2B5EF4-FFF2-40B4-BE49-F238E27FC236}">
                <a16:creationId xmlns:a16="http://schemas.microsoft.com/office/drawing/2014/main" id="{A944BDF6-7993-E79A-C571-283B5B5052C4}"/>
              </a:ext>
            </a:extLst>
          </p:cNvPr>
          <p:cNvSpPr txBox="1"/>
          <p:nvPr/>
        </p:nvSpPr>
        <p:spPr>
          <a:xfrm>
            <a:off x="4423286" y="2539339"/>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Environnement de travail</a:t>
            </a:r>
          </a:p>
        </p:txBody>
      </p:sp>
      <p:sp>
        <p:nvSpPr>
          <p:cNvPr id="24" name="ZoneTexte 23">
            <a:extLst>
              <a:ext uri="{FF2B5EF4-FFF2-40B4-BE49-F238E27FC236}">
                <a16:creationId xmlns:a16="http://schemas.microsoft.com/office/drawing/2014/main" id="{6089E26E-1936-0EAE-29B7-2DFB7A8D597A}"/>
              </a:ext>
            </a:extLst>
          </p:cNvPr>
          <p:cNvSpPr txBox="1"/>
          <p:nvPr/>
        </p:nvSpPr>
        <p:spPr>
          <a:xfrm>
            <a:off x="4423286" y="2993795"/>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Protection sociale</a:t>
            </a:r>
          </a:p>
        </p:txBody>
      </p:sp>
      <p:sp>
        <p:nvSpPr>
          <p:cNvPr id="25" name="ZoneTexte 24">
            <a:extLst>
              <a:ext uri="{FF2B5EF4-FFF2-40B4-BE49-F238E27FC236}">
                <a16:creationId xmlns:a16="http://schemas.microsoft.com/office/drawing/2014/main" id="{259412A4-411C-B4A2-C01D-B3F7D96B05A4}"/>
              </a:ext>
            </a:extLst>
          </p:cNvPr>
          <p:cNvSpPr txBox="1"/>
          <p:nvPr/>
        </p:nvSpPr>
        <p:spPr>
          <a:xfrm>
            <a:off x="4423286" y="3489747"/>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Représentation du personnel</a:t>
            </a:r>
          </a:p>
        </p:txBody>
      </p:sp>
      <p:sp>
        <p:nvSpPr>
          <p:cNvPr id="26" name="ZoneTexte 25">
            <a:extLst>
              <a:ext uri="{FF2B5EF4-FFF2-40B4-BE49-F238E27FC236}">
                <a16:creationId xmlns:a16="http://schemas.microsoft.com/office/drawing/2014/main" id="{2B0A17CE-6411-376C-BBAD-9E4B2DF4A886}"/>
              </a:ext>
            </a:extLst>
          </p:cNvPr>
          <p:cNvSpPr txBox="1"/>
          <p:nvPr/>
        </p:nvSpPr>
        <p:spPr>
          <a:xfrm>
            <a:off x="4405616" y="3991065"/>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Compétence des collaborateurs</a:t>
            </a:r>
          </a:p>
        </p:txBody>
      </p:sp>
      <p:sp>
        <p:nvSpPr>
          <p:cNvPr id="27" name="ZoneTexte 26">
            <a:extLst>
              <a:ext uri="{FF2B5EF4-FFF2-40B4-BE49-F238E27FC236}">
                <a16:creationId xmlns:a16="http://schemas.microsoft.com/office/drawing/2014/main" id="{263412E6-BA90-D2AA-E8DA-F48F666B0BB0}"/>
              </a:ext>
            </a:extLst>
          </p:cNvPr>
          <p:cNvSpPr txBox="1"/>
          <p:nvPr/>
        </p:nvSpPr>
        <p:spPr>
          <a:xfrm>
            <a:off x="4405616" y="4446864"/>
            <a:ext cx="2989157" cy="215444"/>
          </a:xfrm>
          <a:prstGeom prst="rect">
            <a:avLst/>
          </a:prstGeom>
          <a:noFill/>
        </p:spPr>
        <p:txBody>
          <a:bodyPr wrap="square">
            <a:spAutoFit/>
          </a:bodyPr>
          <a:lstStyle/>
          <a:p>
            <a:pPr algn="l"/>
            <a:r>
              <a:rPr lang="fr-FR" sz="800" dirty="0">
                <a:solidFill>
                  <a:schemeClr val="accent5">
                    <a:lumMod val="75000"/>
                  </a:schemeClr>
                </a:solidFill>
                <a:latin typeface="Poppins" panose="00000500000000000000" pitchFamily="2" charset="0"/>
                <a:cs typeface="Poppins" panose="00000500000000000000" pitchFamily="2" charset="0"/>
              </a:rPr>
              <a:t>Obligation de formation</a:t>
            </a:r>
            <a:endParaRPr lang="fr-FR" sz="800" i="0" dirty="0">
              <a:solidFill>
                <a:schemeClr val="accent5">
                  <a:lumMod val="75000"/>
                </a:schemeClr>
              </a:solidFill>
              <a:effectLst/>
              <a:latin typeface="Poppins" panose="00000500000000000000" pitchFamily="2" charset="0"/>
              <a:cs typeface="Poppins" panose="00000500000000000000" pitchFamily="2" charset="0"/>
            </a:endParaRPr>
          </a:p>
        </p:txBody>
      </p:sp>
      <p:cxnSp>
        <p:nvCxnSpPr>
          <p:cNvPr id="29" name="Connecteur droit avec flèche 28">
            <a:extLst>
              <a:ext uri="{FF2B5EF4-FFF2-40B4-BE49-F238E27FC236}">
                <a16:creationId xmlns:a16="http://schemas.microsoft.com/office/drawing/2014/main" id="{4D28DF96-AA69-ABAB-84AB-9A8188C78B3A}"/>
              </a:ext>
            </a:extLst>
          </p:cNvPr>
          <p:cNvCxnSpPr>
            <a:cxnSpLocks/>
          </p:cNvCxnSpPr>
          <p:nvPr/>
        </p:nvCxnSpPr>
        <p:spPr>
          <a:xfrm>
            <a:off x="3649316" y="2170930"/>
            <a:ext cx="773970" cy="18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26A046C0-3534-52A4-7DCB-6501CCB5803C}"/>
              </a:ext>
            </a:extLst>
          </p:cNvPr>
          <p:cNvCxnSpPr>
            <a:cxnSpLocks/>
          </p:cNvCxnSpPr>
          <p:nvPr/>
        </p:nvCxnSpPr>
        <p:spPr>
          <a:xfrm>
            <a:off x="3646301" y="2511944"/>
            <a:ext cx="745397" cy="3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D428EBD1-007D-4E09-6C18-9C08E5B51E94}"/>
              </a:ext>
            </a:extLst>
          </p:cNvPr>
          <p:cNvCxnSpPr>
            <a:cxnSpLocks/>
          </p:cNvCxnSpPr>
          <p:nvPr/>
        </p:nvCxnSpPr>
        <p:spPr>
          <a:xfrm>
            <a:off x="3582928" y="2926895"/>
            <a:ext cx="808770" cy="405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8B47F85-EFC6-F938-AA16-335CAAE4E062}"/>
              </a:ext>
            </a:extLst>
          </p:cNvPr>
          <p:cNvCxnSpPr>
            <a:cxnSpLocks/>
            <a:endCxn id="2050" idx="1"/>
          </p:cNvCxnSpPr>
          <p:nvPr/>
        </p:nvCxnSpPr>
        <p:spPr>
          <a:xfrm flipV="1">
            <a:off x="3694581" y="3914550"/>
            <a:ext cx="642289" cy="169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3CBB7714-D1F9-17A0-136E-9FA5FF5E0093}"/>
              </a:ext>
            </a:extLst>
          </p:cNvPr>
          <p:cNvCxnSpPr>
            <a:cxnSpLocks/>
          </p:cNvCxnSpPr>
          <p:nvPr/>
        </p:nvCxnSpPr>
        <p:spPr>
          <a:xfrm flipV="1">
            <a:off x="3694581" y="4293326"/>
            <a:ext cx="697117" cy="102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27CB596A-BD48-A6C0-C6CE-BA7049AB286A}"/>
              </a:ext>
            </a:extLst>
          </p:cNvPr>
          <p:cNvCxnSpPr>
            <a:cxnSpLocks/>
          </p:cNvCxnSpPr>
          <p:nvPr/>
        </p:nvCxnSpPr>
        <p:spPr>
          <a:xfrm flipV="1">
            <a:off x="3646301" y="4833257"/>
            <a:ext cx="745397" cy="862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EDF68369-7DB1-F384-0C55-77B479712E6D}"/>
              </a:ext>
            </a:extLst>
          </p:cNvPr>
          <p:cNvSpPr txBox="1"/>
          <p:nvPr/>
        </p:nvSpPr>
        <p:spPr>
          <a:xfrm>
            <a:off x="1350446" y="3542646"/>
            <a:ext cx="391454" cy="338554"/>
          </a:xfrm>
          <a:prstGeom prst="rect">
            <a:avLst/>
          </a:prstGeom>
          <a:noFill/>
        </p:spPr>
        <p:txBody>
          <a:bodyPr wrap="none" rtlCol="0">
            <a:spAutoFit/>
          </a:bodyPr>
          <a:lstStyle/>
          <a:p>
            <a:r>
              <a:rPr lang="fr-FR" sz="800" dirty="0">
                <a:solidFill>
                  <a:srgbClr val="FF0000"/>
                </a:solidFill>
                <a:latin typeface="Poppins" panose="00000500000000000000" pitchFamily="2" charset="0"/>
                <a:cs typeface="Poppins" panose="00000500000000000000" pitchFamily="2" charset="0"/>
              </a:rPr>
              <a:t>10%</a:t>
            </a:r>
          </a:p>
          <a:p>
            <a:r>
              <a:rPr lang="fr-FR" sz="800" dirty="0">
                <a:latin typeface="Poppins" panose="00000500000000000000" pitchFamily="2" charset="0"/>
                <a:cs typeface="Poppins" panose="00000500000000000000" pitchFamily="2" charset="0"/>
              </a:rPr>
              <a:t>90%</a:t>
            </a:r>
          </a:p>
        </p:txBody>
      </p:sp>
      <p:sp>
        <p:nvSpPr>
          <p:cNvPr id="45" name="ZoneTexte 44">
            <a:extLst>
              <a:ext uri="{FF2B5EF4-FFF2-40B4-BE49-F238E27FC236}">
                <a16:creationId xmlns:a16="http://schemas.microsoft.com/office/drawing/2014/main" id="{79379FB2-D220-4219-80C8-0DB69E4A7FA5}"/>
              </a:ext>
            </a:extLst>
          </p:cNvPr>
          <p:cNvSpPr txBox="1"/>
          <p:nvPr/>
        </p:nvSpPr>
        <p:spPr>
          <a:xfrm>
            <a:off x="4336630" y="5194415"/>
            <a:ext cx="1318771" cy="461665"/>
          </a:xfrm>
          <a:prstGeom prst="rect">
            <a:avLst/>
          </a:prstGeom>
          <a:noFill/>
        </p:spPr>
        <p:txBody>
          <a:bodyPr wrap="square">
            <a:spAutoFit/>
          </a:bodyPr>
          <a:lstStyle/>
          <a:p>
            <a:r>
              <a:rPr lang="fr-FR" sz="600" dirty="0">
                <a:latin typeface="Poppins" panose="00000500000000000000" pitchFamily="2" charset="0"/>
                <a:cs typeface="Poppins" panose="00000500000000000000" pitchFamily="2" charset="0"/>
              </a:rPr>
              <a:t>1 étoile : pas du tout</a:t>
            </a:r>
          </a:p>
          <a:p>
            <a:r>
              <a:rPr lang="fr-FR" sz="600" dirty="0">
                <a:latin typeface="Poppins" panose="00000500000000000000" pitchFamily="2" charset="0"/>
                <a:cs typeface="Poppins" panose="00000500000000000000" pitchFamily="2" charset="0"/>
              </a:rPr>
              <a:t>2 étoiles : plutôt pas</a:t>
            </a:r>
          </a:p>
          <a:p>
            <a:r>
              <a:rPr lang="fr-FR" sz="600" dirty="0">
                <a:latin typeface="Poppins" panose="00000500000000000000" pitchFamily="2" charset="0"/>
                <a:cs typeface="Poppins" panose="00000500000000000000" pitchFamily="2" charset="0"/>
              </a:rPr>
              <a:t>3 étoiles : plutôt oui</a:t>
            </a:r>
          </a:p>
          <a:p>
            <a:r>
              <a:rPr lang="fr-FR" sz="600" dirty="0">
                <a:latin typeface="Poppins" panose="00000500000000000000" pitchFamily="2" charset="0"/>
                <a:cs typeface="Poppins" panose="00000500000000000000" pitchFamily="2" charset="0"/>
              </a:rPr>
              <a:t>4 étoiles : complètement oui</a:t>
            </a:r>
          </a:p>
        </p:txBody>
      </p:sp>
      <p:sp>
        <p:nvSpPr>
          <p:cNvPr id="46" name="Flèche : droite 45">
            <a:extLst>
              <a:ext uri="{FF2B5EF4-FFF2-40B4-BE49-F238E27FC236}">
                <a16:creationId xmlns:a16="http://schemas.microsoft.com/office/drawing/2014/main" id="{1FE6014B-9509-797E-BB8A-36ED67BF0474}"/>
              </a:ext>
            </a:extLst>
          </p:cNvPr>
          <p:cNvSpPr/>
          <p:nvPr/>
        </p:nvSpPr>
        <p:spPr>
          <a:xfrm>
            <a:off x="4620670" y="5590802"/>
            <a:ext cx="805758" cy="153909"/>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445FB686-3416-ED92-5E45-38EB1C99E850}"/>
              </a:ext>
            </a:extLst>
          </p:cNvPr>
          <p:cNvSpPr txBox="1"/>
          <p:nvPr/>
        </p:nvSpPr>
        <p:spPr>
          <a:xfrm>
            <a:off x="9859381" y="1955019"/>
            <a:ext cx="939681"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51% en positif</a:t>
            </a:r>
          </a:p>
        </p:txBody>
      </p:sp>
      <p:sp>
        <p:nvSpPr>
          <p:cNvPr id="48" name="ZoneTexte 47">
            <a:extLst>
              <a:ext uri="{FF2B5EF4-FFF2-40B4-BE49-F238E27FC236}">
                <a16:creationId xmlns:a16="http://schemas.microsoft.com/office/drawing/2014/main" id="{D7BAC233-27F5-EF67-B5CD-55B0167986E0}"/>
              </a:ext>
            </a:extLst>
          </p:cNvPr>
          <p:cNvSpPr txBox="1"/>
          <p:nvPr/>
        </p:nvSpPr>
        <p:spPr>
          <a:xfrm>
            <a:off x="10420247" y="2486663"/>
            <a:ext cx="418704"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56%</a:t>
            </a:r>
          </a:p>
        </p:txBody>
      </p:sp>
      <p:sp>
        <p:nvSpPr>
          <p:cNvPr id="49" name="ZoneTexte 48">
            <a:extLst>
              <a:ext uri="{FF2B5EF4-FFF2-40B4-BE49-F238E27FC236}">
                <a16:creationId xmlns:a16="http://schemas.microsoft.com/office/drawing/2014/main" id="{1A625296-A11A-59D6-6451-C15C1B7C43A8}"/>
              </a:ext>
            </a:extLst>
          </p:cNvPr>
          <p:cNvSpPr txBox="1"/>
          <p:nvPr/>
        </p:nvSpPr>
        <p:spPr>
          <a:xfrm>
            <a:off x="10729488" y="2958258"/>
            <a:ext cx="413896"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63%</a:t>
            </a:r>
          </a:p>
        </p:txBody>
      </p:sp>
      <p:sp>
        <p:nvSpPr>
          <p:cNvPr id="50" name="ZoneTexte 49">
            <a:extLst>
              <a:ext uri="{FF2B5EF4-FFF2-40B4-BE49-F238E27FC236}">
                <a16:creationId xmlns:a16="http://schemas.microsoft.com/office/drawing/2014/main" id="{DF61A77D-2354-D988-F87A-6619E1168A5C}"/>
              </a:ext>
            </a:extLst>
          </p:cNvPr>
          <p:cNvSpPr txBox="1"/>
          <p:nvPr/>
        </p:nvSpPr>
        <p:spPr>
          <a:xfrm>
            <a:off x="11286857" y="3439906"/>
            <a:ext cx="417102"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88%</a:t>
            </a:r>
          </a:p>
        </p:txBody>
      </p:sp>
      <p:sp>
        <p:nvSpPr>
          <p:cNvPr id="51" name="ZoneTexte 50">
            <a:extLst>
              <a:ext uri="{FF2B5EF4-FFF2-40B4-BE49-F238E27FC236}">
                <a16:creationId xmlns:a16="http://schemas.microsoft.com/office/drawing/2014/main" id="{40715565-7617-99D0-113E-A786078FB14E}"/>
              </a:ext>
            </a:extLst>
          </p:cNvPr>
          <p:cNvSpPr txBox="1"/>
          <p:nvPr/>
        </p:nvSpPr>
        <p:spPr>
          <a:xfrm>
            <a:off x="10426031" y="3941983"/>
            <a:ext cx="417102"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55%</a:t>
            </a:r>
          </a:p>
        </p:txBody>
      </p:sp>
      <p:sp>
        <p:nvSpPr>
          <p:cNvPr id="52" name="ZoneTexte 51">
            <a:extLst>
              <a:ext uri="{FF2B5EF4-FFF2-40B4-BE49-F238E27FC236}">
                <a16:creationId xmlns:a16="http://schemas.microsoft.com/office/drawing/2014/main" id="{AE970E9B-BE40-0A41-1BCF-D6AC5BF3E282}"/>
              </a:ext>
            </a:extLst>
          </p:cNvPr>
          <p:cNvSpPr txBox="1"/>
          <p:nvPr/>
        </p:nvSpPr>
        <p:spPr>
          <a:xfrm>
            <a:off x="11143384" y="4414349"/>
            <a:ext cx="409086"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76%</a:t>
            </a:r>
          </a:p>
        </p:txBody>
      </p:sp>
      <p:sp>
        <p:nvSpPr>
          <p:cNvPr id="55" name="ZoneTexte 54">
            <a:extLst>
              <a:ext uri="{FF2B5EF4-FFF2-40B4-BE49-F238E27FC236}">
                <a16:creationId xmlns:a16="http://schemas.microsoft.com/office/drawing/2014/main" id="{34DD4B78-82A6-3F85-DDA4-A2519A978BC1}"/>
              </a:ext>
            </a:extLst>
          </p:cNvPr>
          <p:cNvSpPr txBox="1"/>
          <p:nvPr/>
        </p:nvSpPr>
        <p:spPr>
          <a:xfrm>
            <a:off x="4119154" y="6124943"/>
            <a:ext cx="7950926"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 social parait bien géré par les agences en général, les estimations positives dépassent les négatives, avec une réserve sur la gestion de la relation avec les salariés.</a:t>
            </a:r>
          </a:p>
        </p:txBody>
      </p:sp>
      <p:pic>
        <p:nvPicPr>
          <p:cNvPr id="56" name="Graphique 55" descr="Avertissement contour">
            <a:extLst>
              <a:ext uri="{FF2B5EF4-FFF2-40B4-BE49-F238E27FC236}">
                <a16:creationId xmlns:a16="http://schemas.microsoft.com/office/drawing/2014/main" id="{78DD4503-97E4-2BAB-8714-A7E3373135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9561" y="1889759"/>
            <a:ext cx="329487" cy="329487"/>
          </a:xfrm>
          <a:prstGeom prst="rect">
            <a:avLst/>
          </a:prstGeom>
        </p:spPr>
      </p:pic>
    </p:spTree>
    <p:extLst>
      <p:ext uri="{BB962C8B-B14F-4D97-AF65-F5344CB8AC3E}">
        <p14:creationId xmlns:p14="http://schemas.microsoft.com/office/powerpoint/2010/main" val="268163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7F8BF-6EC5-E876-3042-54F727353A2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FABD36-8AD3-BCE8-4854-B5A72A1BD259}"/>
              </a:ext>
            </a:extLst>
          </p:cNvPr>
          <p:cNvSpPr>
            <a:spLocks noGrp="1"/>
          </p:cNvSpPr>
          <p:nvPr>
            <p:ph type="sldNum" sz="quarter" idx="12"/>
          </p:nvPr>
        </p:nvSpPr>
        <p:spPr/>
        <p:txBody>
          <a:bodyPr/>
          <a:lstStyle/>
          <a:p>
            <a:fld id="{68E9309B-63CE-234B-8529-6446AAB60F65}" type="slidenum">
              <a:rPr lang="fr-FR" smtClean="0"/>
              <a:pPr/>
              <a:t>8</a:t>
            </a:fld>
            <a:endParaRPr lang="fr-FR" dirty="0"/>
          </a:p>
        </p:txBody>
      </p:sp>
      <p:sp>
        <p:nvSpPr>
          <p:cNvPr id="7" name="ZoneTexte 6">
            <a:extLst>
              <a:ext uri="{FF2B5EF4-FFF2-40B4-BE49-F238E27FC236}">
                <a16:creationId xmlns:a16="http://schemas.microsoft.com/office/drawing/2014/main" id="{A98EBB65-34B9-57BA-3BD0-3957D08BBD22}"/>
              </a:ext>
            </a:extLst>
          </p:cNvPr>
          <p:cNvSpPr txBox="1"/>
          <p:nvPr/>
        </p:nvSpPr>
        <p:spPr>
          <a:xfrm>
            <a:off x="792987" y="5505757"/>
            <a:ext cx="11033253" cy="646331"/>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Les agences qui comptent le plus de collaborateurs obtiennent les meilleures moyennes.</a:t>
            </a:r>
          </a:p>
          <a:p>
            <a:r>
              <a:rPr lang="fr-FR" sz="1200" dirty="0">
                <a:solidFill>
                  <a:schemeClr val="accent5">
                    <a:lumMod val="75000"/>
                  </a:schemeClr>
                </a:solidFill>
                <a:latin typeface="Poppins" panose="00000500000000000000" pitchFamily="2" charset="0"/>
                <a:cs typeface="Poppins" panose="00000500000000000000" pitchFamily="2" charset="0"/>
              </a:rPr>
              <a:t>Elles s’organisent visiblement mieux pour gérer la RSE, mais les petites agences semblent prendre en compte les critères sociaux au mieux selon leurs moyens plus réduits.</a:t>
            </a:r>
          </a:p>
        </p:txBody>
      </p:sp>
      <p:sp>
        <p:nvSpPr>
          <p:cNvPr id="8" name="Espace réservé du pied de page 1">
            <a:extLst>
              <a:ext uri="{FF2B5EF4-FFF2-40B4-BE49-F238E27FC236}">
                <a16:creationId xmlns:a16="http://schemas.microsoft.com/office/drawing/2014/main" id="{AA763A07-67FA-5598-533D-F8115EAF3404}"/>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 social</a:t>
            </a:r>
          </a:p>
        </p:txBody>
      </p:sp>
      <p:graphicFrame>
        <p:nvGraphicFramePr>
          <p:cNvPr id="4" name="Graphique 3">
            <a:extLst>
              <a:ext uri="{FF2B5EF4-FFF2-40B4-BE49-F238E27FC236}">
                <a16:creationId xmlns:a16="http://schemas.microsoft.com/office/drawing/2014/main" id="{F19A7CBC-B470-4472-8A83-1DA4CC0F581D}"/>
              </a:ext>
            </a:extLst>
          </p:cNvPr>
          <p:cNvGraphicFramePr>
            <a:graphicFrameLocks/>
          </p:cNvGraphicFramePr>
          <p:nvPr>
            <p:extLst>
              <p:ext uri="{D42A27DB-BD31-4B8C-83A1-F6EECF244321}">
                <p14:modId xmlns:p14="http://schemas.microsoft.com/office/powerpoint/2010/main" val="1995211962"/>
              </p:ext>
            </p:extLst>
          </p:nvPr>
        </p:nvGraphicFramePr>
        <p:xfrm>
          <a:off x="1245326" y="1140823"/>
          <a:ext cx="9936480" cy="3945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78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80404-319F-BFEF-17DA-ADDEE354B4B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AF300A-83C6-9FEF-D1E9-083D376B1381}"/>
              </a:ext>
            </a:extLst>
          </p:cNvPr>
          <p:cNvSpPr>
            <a:spLocks noGrp="1"/>
          </p:cNvSpPr>
          <p:nvPr>
            <p:ph type="sldNum" sz="quarter" idx="12"/>
          </p:nvPr>
        </p:nvSpPr>
        <p:spPr/>
        <p:txBody>
          <a:bodyPr/>
          <a:lstStyle/>
          <a:p>
            <a:fld id="{68E9309B-63CE-234B-8529-6446AAB60F65}" type="slidenum">
              <a:rPr lang="fr-FR" smtClean="0"/>
              <a:pPr/>
              <a:t>9</a:t>
            </a:fld>
            <a:endParaRPr lang="fr-FR" dirty="0"/>
          </a:p>
        </p:txBody>
      </p:sp>
      <p:sp>
        <p:nvSpPr>
          <p:cNvPr id="7" name="ZoneTexte 6">
            <a:extLst>
              <a:ext uri="{FF2B5EF4-FFF2-40B4-BE49-F238E27FC236}">
                <a16:creationId xmlns:a16="http://schemas.microsoft.com/office/drawing/2014/main" id="{C004E1C6-6EA7-CB7B-1F97-0B679FF3EF45}"/>
              </a:ext>
            </a:extLst>
          </p:cNvPr>
          <p:cNvSpPr txBox="1"/>
          <p:nvPr/>
        </p:nvSpPr>
        <p:spPr>
          <a:xfrm>
            <a:off x="792987" y="5505757"/>
            <a:ext cx="11033253" cy="461665"/>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La représentation du personnel est mise en place essentiellement dans les agences de 10 salariés au moins.</a:t>
            </a:r>
          </a:p>
          <a:p>
            <a:r>
              <a:rPr lang="fr-FR" sz="1200" dirty="0">
                <a:solidFill>
                  <a:schemeClr val="accent5">
                    <a:lumMod val="75000"/>
                  </a:schemeClr>
                </a:solidFill>
                <a:latin typeface="Poppins" panose="00000500000000000000" pitchFamily="2" charset="0"/>
                <a:cs typeface="Poppins" panose="00000500000000000000" pitchFamily="2" charset="0"/>
              </a:rPr>
              <a:t>De même, le DUE est surtout établi dans les plus grosses agences.</a:t>
            </a:r>
          </a:p>
        </p:txBody>
      </p:sp>
      <p:sp>
        <p:nvSpPr>
          <p:cNvPr id="8" name="Espace réservé du pied de page 1">
            <a:extLst>
              <a:ext uri="{FF2B5EF4-FFF2-40B4-BE49-F238E27FC236}">
                <a16:creationId xmlns:a16="http://schemas.microsoft.com/office/drawing/2014/main" id="{9E3113D6-1B96-F3FF-4388-059B8BBB4515}"/>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 social</a:t>
            </a:r>
          </a:p>
        </p:txBody>
      </p:sp>
      <p:graphicFrame>
        <p:nvGraphicFramePr>
          <p:cNvPr id="9" name="Graphique 8">
            <a:extLst>
              <a:ext uri="{FF2B5EF4-FFF2-40B4-BE49-F238E27FC236}">
                <a16:creationId xmlns:a16="http://schemas.microsoft.com/office/drawing/2014/main" id="{2340F99B-1FA0-4FE5-909A-099D386ACA5F}"/>
              </a:ext>
            </a:extLst>
          </p:cNvPr>
          <p:cNvGraphicFramePr>
            <a:graphicFrameLocks/>
          </p:cNvGraphicFramePr>
          <p:nvPr>
            <p:extLst>
              <p:ext uri="{D42A27DB-BD31-4B8C-83A1-F6EECF244321}">
                <p14:modId xmlns:p14="http://schemas.microsoft.com/office/powerpoint/2010/main" val="82204613"/>
              </p:ext>
            </p:extLst>
          </p:nvPr>
        </p:nvGraphicFramePr>
        <p:xfrm>
          <a:off x="1042587" y="1341467"/>
          <a:ext cx="9896030"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200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E67CF98-94BF-5820-83E8-0052341124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302034" y="1358946"/>
            <a:ext cx="7755664" cy="50958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C5E84149-DBA1-C6AB-97FD-675AD21D2712}"/>
              </a:ext>
            </a:extLst>
          </p:cNvPr>
          <p:cNvSpPr>
            <a:spLocks noGrp="1"/>
          </p:cNvSpPr>
          <p:nvPr>
            <p:ph type="sldNum" sz="quarter" idx="12"/>
          </p:nvPr>
        </p:nvSpPr>
        <p:spPr/>
        <p:txBody>
          <a:bodyPr/>
          <a:lstStyle/>
          <a:p>
            <a:fld id="{68E9309B-63CE-234B-8529-6446AAB60F65}" type="slidenum">
              <a:rPr lang="fr-FR" smtClean="0"/>
              <a:pPr/>
              <a:t>10</a:t>
            </a:fld>
            <a:endParaRPr lang="fr-FR"/>
          </a:p>
        </p:txBody>
      </p:sp>
      <p:cxnSp>
        <p:nvCxnSpPr>
          <p:cNvPr id="5" name="Connecteur droit 4">
            <a:extLst>
              <a:ext uri="{FF2B5EF4-FFF2-40B4-BE49-F238E27FC236}">
                <a16:creationId xmlns:a16="http://schemas.microsoft.com/office/drawing/2014/main" id="{4451F466-E779-65E3-C1F9-B45D22F03BE1}"/>
              </a:ext>
            </a:extLst>
          </p:cNvPr>
          <p:cNvCxnSpPr>
            <a:cxnSpLocks/>
          </p:cNvCxnSpPr>
          <p:nvPr/>
        </p:nvCxnSpPr>
        <p:spPr>
          <a:xfrm flipV="1">
            <a:off x="9323555" y="2037807"/>
            <a:ext cx="0" cy="35182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u pied de page 1">
            <a:extLst>
              <a:ext uri="{FF2B5EF4-FFF2-40B4-BE49-F238E27FC236}">
                <a16:creationId xmlns:a16="http://schemas.microsoft.com/office/drawing/2014/main" id="{F308DFF0-0312-749B-2F42-8DBF5D154D1F}"/>
              </a:ext>
            </a:extLst>
          </p:cNvPr>
          <p:cNvSpPr txBox="1">
            <a:spLocks/>
          </p:cNvSpPr>
          <p:nvPr/>
        </p:nvSpPr>
        <p:spPr>
          <a:xfrm>
            <a:off x="1399271" y="411355"/>
            <a:ext cx="5544735" cy="566419"/>
          </a:xfrm>
          <a:prstGeom prst="rect">
            <a:avLst/>
          </a:prstGeom>
        </p:spPr>
        <p:txBody>
          <a:bodyPr vert="horz" lIns="0" tIns="0" rIns="0" bIns="0" rtlCol="0" anchor="t" anchorCtr="0"/>
          <a:lstStyle>
            <a:defPPr>
              <a:defRPr lang="fr-FR"/>
            </a:defPPr>
            <a:lvl1pPr marL="0" algn="ctr" defTabSz="914400" rtl="0" eaLnBrk="1" latinLnBrk="0" hangingPunct="1">
              <a:defRPr sz="1500" kern="1200">
                <a:solidFill>
                  <a:srgbClr val="2A318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a:t>L’environnement</a:t>
            </a:r>
          </a:p>
        </p:txBody>
      </p:sp>
      <p:cxnSp>
        <p:nvCxnSpPr>
          <p:cNvPr id="9" name="Connecteur droit 8">
            <a:extLst>
              <a:ext uri="{FF2B5EF4-FFF2-40B4-BE49-F238E27FC236}">
                <a16:creationId xmlns:a16="http://schemas.microsoft.com/office/drawing/2014/main" id="{873ECA50-C12A-7527-ECFD-B06B957CF116}"/>
              </a:ext>
            </a:extLst>
          </p:cNvPr>
          <p:cNvCxnSpPr>
            <a:cxnSpLocks/>
          </p:cNvCxnSpPr>
          <p:nvPr/>
        </p:nvCxnSpPr>
        <p:spPr>
          <a:xfrm flipV="1">
            <a:off x="6944006" y="2037807"/>
            <a:ext cx="0" cy="35182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08A886F8-3DF7-8488-DB50-0AD753077527}"/>
              </a:ext>
            </a:extLst>
          </p:cNvPr>
          <p:cNvSpPr txBox="1"/>
          <p:nvPr/>
        </p:nvSpPr>
        <p:spPr>
          <a:xfrm>
            <a:off x="4414578" y="1822363"/>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Sensibilisation des collaborateurs</a:t>
            </a:r>
          </a:p>
        </p:txBody>
      </p:sp>
      <p:sp>
        <p:nvSpPr>
          <p:cNvPr id="12" name="ZoneTexte 11">
            <a:extLst>
              <a:ext uri="{FF2B5EF4-FFF2-40B4-BE49-F238E27FC236}">
                <a16:creationId xmlns:a16="http://schemas.microsoft.com/office/drawing/2014/main" id="{C9F07FEF-74F7-60F5-0772-57056D04D991}"/>
              </a:ext>
            </a:extLst>
          </p:cNvPr>
          <p:cNvSpPr txBox="1"/>
          <p:nvPr/>
        </p:nvSpPr>
        <p:spPr>
          <a:xfrm>
            <a:off x="4414575" y="2608377"/>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Suivi des consommations</a:t>
            </a:r>
          </a:p>
        </p:txBody>
      </p:sp>
      <p:sp>
        <p:nvSpPr>
          <p:cNvPr id="13" name="ZoneTexte 12">
            <a:extLst>
              <a:ext uri="{FF2B5EF4-FFF2-40B4-BE49-F238E27FC236}">
                <a16:creationId xmlns:a16="http://schemas.microsoft.com/office/drawing/2014/main" id="{B0ED820F-3C68-B04E-9444-4A585D53E302}"/>
              </a:ext>
            </a:extLst>
          </p:cNvPr>
          <p:cNvSpPr txBox="1"/>
          <p:nvPr/>
        </p:nvSpPr>
        <p:spPr>
          <a:xfrm>
            <a:off x="4414576" y="3301857"/>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Optimisation des ressources dans la conception</a:t>
            </a:r>
          </a:p>
        </p:txBody>
      </p:sp>
      <p:sp>
        <p:nvSpPr>
          <p:cNvPr id="14" name="ZoneTexte 13">
            <a:extLst>
              <a:ext uri="{FF2B5EF4-FFF2-40B4-BE49-F238E27FC236}">
                <a16:creationId xmlns:a16="http://schemas.microsoft.com/office/drawing/2014/main" id="{5EE95572-28E0-55DB-0D4C-2C94F088FF03}"/>
              </a:ext>
            </a:extLst>
          </p:cNvPr>
          <p:cNvSpPr txBox="1"/>
          <p:nvPr/>
        </p:nvSpPr>
        <p:spPr>
          <a:xfrm>
            <a:off x="4414577" y="4062392"/>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Réduction des GES dans l’activité</a:t>
            </a:r>
          </a:p>
        </p:txBody>
      </p:sp>
      <p:sp>
        <p:nvSpPr>
          <p:cNvPr id="15" name="ZoneTexte 14">
            <a:extLst>
              <a:ext uri="{FF2B5EF4-FFF2-40B4-BE49-F238E27FC236}">
                <a16:creationId xmlns:a16="http://schemas.microsoft.com/office/drawing/2014/main" id="{BA256D8E-7C00-8575-40B9-C099F00ABC34}"/>
              </a:ext>
            </a:extLst>
          </p:cNvPr>
          <p:cNvSpPr txBox="1"/>
          <p:nvPr/>
        </p:nvSpPr>
        <p:spPr>
          <a:xfrm>
            <a:off x="4414577" y="4785362"/>
            <a:ext cx="2989157" cy="215444"/>
          </a:xfrm>
          <a:prstGeom prst="rect">
            <a:avLst/>
          </a:prstGeom>
          <a:noFill/>
        </p:spPr>
        <p:txBody>
          <a:bodyPr wrap="square">
            <a:spAutoFit/>
          </a:bodyPr>
          <a:lstStyle/>
          <a:p>
            <a:pPr algn="l"/>
            <a:r>
              <a:rPr lang="fr-FR" sz="800" i="0" dirty="0">
                <a:solidFill>
                  <a:schemeClr val="accent5">
                    <a:lumMod val="75000"/>
                  </a:schemeClr>
                </a:solidFill>
                <a:effectLst/>
                <a:latin typeface="Poppins" panose="00000500000000000000" pitchFamily="2" charset="0"/>
                <a:cs typeface="Poppins" panose="00000500000000000000" pitchFamily="2" charset="0"/>
              </a:rPr>
              <a:t>Réglementation pour la réduction des GES</a:t>
            </a:r>
          </a:p>
        </p:txBody>
      </p:sp>
      <p:pic>
        <p:nvPicPr>
          <p:cNvPr id="16" name="Image 15">
            <a:extLst>
              <a:ext uri="{FF2B5EF4-FFF2-40B4-BE49-F238E27FC236}">
                <a16:creationId xmlns:a16="http://schemas.microsoft.com/office/drawing/2014/main" id="{70AB4912-DC4C-13B0-73C1-DEEE830A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503" y="1554443"/>
            <a:ext cx="3775297" cy="2835813"/>
          </a:xfrm>
          <a:prstGeom prst="rect">
            <a:avLst/>
          </a:prstGeom>
        </p:spPr>
      </p:pic>
      <p:pic>
        <p:nvPicPr>
          <p:cNvPr id="17" name="Image 16">
            <a:extLst>
              <a:ext uri="{FF2B5EF4-FFF2-40B4-BE49-F238E27FC236}">
                <a16:creationId xmlns:a16="http://schemas.microsoft.com/office/drawing/2014/main" id="{36008325-EDAE-CD9C-1DB8-84ACD1FB3A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503" y="4497978"/>
            <a:ext cx="3576119" cy="1222218"/>
          </a:xfrm>
          <a:prstGeom prst="rect">
            <a:avLst/>
          </a:prstGeom>
        </p:spPr>
      </p:pic>
      <p:cxnSp>
        <p:nvCxnSpPr>
          <p:cNvPr id="18" name="Connecteur droit avec flèche 17">
            <a:extLst>
              <a:ext uri="{FF2B5EF4-FFF2-40B4-BE49-F238E27FC236}">
                <a16:creationId xmlns:a16="http://schemas.microsoft.com/office/drawing/2014/main" id="{CA7F6718-3DFC-4ED6-D5A5-73E9CA0D7E6E}"/>
              </a:ext>
            </a:extLst>
          </p:cNvPr>
          <p:cNvCxnSpPr>
            <a:cxnSpLocks/>
          </p:cNvCxnSpPr>
          <p:nvPr/>
        </p:nvCxnSpPr>
        <p:spPr>
          <a:xfrm>
            <a:off x="3642328" y="2299060"/>
            <a:ext cx="728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CC3CEFF6-54B9-4168-A510-70A06F59404A}"/>
              </a:ext>
            </a:extLst>
          </p:cNvPr>
          <p:cNvCxnSpPr>
            <a:cxnSpLocks/>
          </p:cNvCxnSpPr>
          <p:nvPr/>
        </p:nvCxnSpPr>
        <p:spPr>
          <a:xfrm>
            <a:off x="3642328" y="2847703"/>
            <a:ext cx="697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1F11FC39-533B-ECA0-59D6-4006CA281852}"/>
              </a:ext>
            </a:extLst>
          </p:cNvPr>
          <p:cNvCxnSpPr>
            <a:cxnSpLocks/>
          </p:cNvCxnSpPr>
          <p:nvPr/>
        </p:nvCxnSpPr>
        <p:spPr>
          <a:xfrm>
            <a:off x="3642328" y="3358917"/>
            <a:ext cx="697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CFEB32B6-B6C6-1F65-B96E-756597A9D833}"/>
              </a:ext>
            </a:extLst>
          </p:cNvPr>
          <p:cNvCxnSpPr>
            <a:cxnSpLocks/>
          </p:cNvCxnSpPr>
          <p:nvPr/>
        </p:nvCxnSpPr>
        <p:spPr>
          <a:xfrm>
            <a:off x="3642328" y="4010297"/>
            <a:ext cx="728705" cy="15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981E1F92-0C32-8AFA-D372-D71C5036CEAB}"/>
              </a:ext>
            </a:extLst>
          </p:cNvPr>
          <p:cNvCxnSpPr>
            <a:cxnSpLocks/>
          </p:cNvCxnSpPr>
          <p:nvPr/>
        </p:nvCxnSpPr>
        <p:spPr>
          <a:xfrm>
            <a:off x="3642328" y="5000806"/>
            <a:ext cx="697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6830C2C-71EA-C269-2C97-2BD9B9AE10EF}"/>
              </a:ext>
            </a:extLst>
          </p:cNvPr>
          <p:cNvSpPr txBox="1"/>
          <p:nvPr/>
        </p:nvSpPr>
        <p:spPr>
          <a:xfrm>
            <a:off x="4414575" y="5720196"/>
            <a:ext cx="1318771" cy="461665"/>
          </a:xfrm>
          <a:prstGeom prst="rect">
            <a:avLst/>
          </a:prstGeom>
          <a:noFill/>
        </p:spPr>
        <p:txBody>
          <a:bodyPr wrap="square">
            <a:spAutoFit/>
          </a:bodyPr>
          <a:lstStyle/>
          <a:p>
            <a:r>
              <a:rPr lang="fr-FR" sz="600" dirty="0">
                <a:latin typeface="Poppins" panose="00000500000000000000" pitchFamily="2" charset="0"/>
                <a:cs typeface="Poppins" panose="00000500000000000000" pitchFamily="2" charset="0"/>
              </a:rPr>
              <a:t>1 étoile : pas du tout</a:t>
            </a:r>
          </a:p>
          <a:p>
            <a:r>
              <a:rPr lang="fr-FR" sz="600" dirty="0">
                <a:latin typeface="Poppins" panose="00000500000000000000" pitchFamily="2" charset="0"/>
                <a:cs typeface="Poppins" panose="00000500000000000000" pitchFamily="2" charset="0"/>
              </a:rPr>
              <a:t>2 étoiles : plutôt pas</a:t>
            </a:r>
          </a:p>
          <a:p>
            <a:r>
              <a:rPr lang="fr-FR" sz="600" dirty="0">
                <a:latin typeface="Poppins" panose="00000500000000000000" pitchFamily="2" charset="0"/>
                <a:cs typeface="Poppins" panose="00000500000000000000" pitchFamily="2" charset="0"/>
              </a:rPr>
              <a:t>3 étoiles : plutôt oui</a:t>
            </a:r>
          </a:p>
          <a:p>
            <a:r>
              <a:rPr lang="fr-FR" sz="600" dirty="0">
                <a:latin typeface="Poppins" panose="00000500000000000000" pitchFamily="2" charset="0"/>
                <a:cs typeface="Poppins" panose="00000500000000000000" pitchFamily="2" charset="0"/>
              </a:rPr>
              <a:t>4 étoiles : complètement oui</a:t>
            </a:r>
          </a:p>
        </p:txBody>
      </p:sp>
      <p:sp>
        <p:nvSpPr>
          <p:cNvPr id="33" name="Flèche : droite 32">
            <a:extLst>
              <a:ext uri="{FF2B5EF4-FFF2-40B4-BE49-F238E27FC236}">
                <a16:creationId xmlns:a16="http://schemas.microsoft.com/office/drawing/2014/main" id="{FBE5D8F5-FD90-EC1F-33CF-5DD65EF5ADB4}"/>
              </a:ext>
            </a:extLst>
          </p:cNvPr>
          <p:cNvSpPr/>
          <p:nvPr/>
        </p:nvSpPr>
        <p:spPr>
          <a:xfrm>
            <a:off x="4698615" y="6116583"/>
            <a:ext cx="805758" cy="153909"/>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2A937EB-1F8C-819D-AB61-C600D6EF0621}"/>
              </a:ext>
            </a:extLst>
          </p:cNvPr>
          <p:cNvSpPr txBox="1"/>
          <p:nvPr/>
        </p:nvSpPr>
        <p:spPr>
          <a:xfrm>
            <a:off x="9585979" y="1822363"/>
            <a:ext cx="1011815"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58% en positif</a:t>
            </a:r>
          </a:p>
        </p:txBody>
      </p:sp>
      <p:sp>
        <p:nvSpPr>
          <p:cNvPr id="36" name="ZoneTexte 35">
            <a:extLst>
              <a:ext uri="{FF2B5EF4-FFF2-40B4-BE49-F238E27FC236}">
                <a16:creationId xmlns:a16="http://schemas.microsoft.com/office/drawing/2014/main" id="{B4A78237-A109-BA3D-C8C4-E3309EC8E400}"/>
              </a:ext>
            </a:extLst>
          </p:cNvPr>
          <p:cNvSpPr txBox="1"/>
          <p:nvPr/>
        </p:nvSpPr>
        <p:spPr>
          <a:xfrm>
            <a:off x="9637115" y="2555962"/>
            <a:ext cx="417102"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58%</a:t>
            </a:r>
          </a:p>
        </p:txBody>
      </p:sp>
      <p:sp>
        <p:nvSpPr>
          <p:cNvPr id="37" name="ZoneTexte 36">
            <a:extLst>
              <a:ext uri="{FF2B5EF4-FFF2-40B4-BE49-F238E27FC236}">
                <a16:creationId xmlns:a16="http://schemas.microsoft.com/office/drawing/2014/main" id="{27AD10AB-B618-4517-0778-C8A026420617}"/>
              </a:ext>
            </a:extLst>
          </p:cNvPr>
          <p:cNvSpPr txBox="1"/>
          <p:nvPr/>
        </p:nvSpPr>
        <p:spPr>
          <a:xfrm>
            <a:off x="9390009" y="4735813"/>
            <a:ext cx="417102"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44%</a:t>
            </a:r>
          </a:p>
        </p:txBody>
      </p:sp>
      <p:sp>
        <p:nvSpPr>
          <p:cNvPr id="38" name="ZoneTexte 37">
            <a:extLst>
              <a:ext uri="{FF2B5EF4-FFF2-40B4-BE49-F238E27FC236}">
                <a16:creationId xmlns:a16="http://schemas.microsoft.com/office/drawing/2014/main" id="{559303AE-1634-51DA-1695-02A1E5FBC342}"/>
              </a:ext>
            </a:extLst>
          </p:cNvPr>
          <p:cNvSpPr txBox="1"/>
          <p:nvPr/>
        </p:nvSpPr>
        <p:spPr>
          <a:xfrm>
            <a:off x="10597794" y="3313584"/>
            <a:ext cx="413896"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63%</a:t>
            </a:r>
          </a:p>
        </p:txBody>
      </p:sp>
      <p:sp>
        <p:nvSpPr>
          <p:cNvPr id="40" name="ZoneTexte 39">
            <a:extLst>
              <a:ext uri="{FF2B5EF4-FFF2-40B4-BE49-F238E27FC236}">
                <a16:creationId xmlns:a16="http://schemas.microsoft.com/office/drawing/2014/main" id="{538651C7-01B8-74D0-BCD5-B4C2120B42ED}"/>
              </a:ext>
            </a:extLst>
          </p:cNvPr>
          <p:cNvSpPr txBox="1"/>
          <p:nvPr/>
        </p:nvSpPr>
        <p:spPr>
          <a:xfrm>
            <a:off x="9187871" y="4002214"/>
            <a:ext cx="410690" cy="230832"/>
          </a:xfrm>
          <a:prstGeom prst="rect">
            <a:avLst/>
          </a:prstGeom>
          <a:solidFill>
            <a:srgbClr val="00B050"/>
          </a:solidFill>
        </p:spPr>
        <p:txBody>
          <a:bodyPr wrap="none" rtlCol="0">
            <a:spAutoFit/>
          </a:bodyPr>
          <a:lstStyle/>
          <a:p>
            <a:r>
              <a:rPr lang="fr-FR" sz="900" dirty="0">
                <a:solidFill>
                  <a:schemeClr val="bg1"/>
                </a:solidFill>
                <a:latin typeface="Poppins" panose="00000500000000000000" pitchFamily="2" charset="0"/>
                <a:cs typeface="Poppins" panose="00000500000000000000" pitchFamily="2" charset="0"/>
              </a:rPr>
              <a:t>42%</a:t>
            </a:r>
          </a:p>
        </p:txBody>
      </p:sp>
      <p:pic>
        <p:nvPicPr>
          <p:cNvPr id="41" name="Graphique 40" descr="Avertissement contour">
            <a:extLst>
              <a:ext uri="{FF2B5EF4-FFF2-40B4-BE49-F238E27FC236}">
                <a16:creationId xmlns:a16="http://schemas.microsoft.com/office/drawing/2014/main" id="{F79C7EE3-60FA-B3F4-EF87-16750BAEAB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0270" y="3926574"/>
            <a:ext cx="329487" cy="329487"/>
          </a:xfrm>
          <a:prstGeom prst="rect">
            <a:avLst/>
          </a:prstGeom>
        </p:spPr>
      </p:pic>
      <p:pic>
        <p:nvPicPr>
          <p:cNvPr id="42" name="Graphique 41" descr="Avertissement contour">
            <a:extLst>
              <a:ext uri="{FF2B5EF4-FFF2-40B4-BE49-F238E27FC236}">
                <a16:creationId xmlns:a16="http://schemas.microsoft.com/office/drawing/2014/main" id="{40EFB39D-2DD6-B466-19A9-1FD5FABC5D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0269" y="4647964"/>
            <a:ext cx="329487" cy="329487"/>
          </a:xfrm>
          <a:prstGeom prst="rect">
            <a:avLst/>
          </a:prstGeom>
        </p:spPr>
      </p:pic>
      <p:sp>
        <p:nvSpPr>
          <p:cNvPr id="43" name="ZoneTexte 42">
            <a:extLst>
              <a:ext uri="{FF2B5EF4-FFF2-40B4-BE49-F238E27FC236}">
                <a16:creationId xmlns:a16="http://schemas.microsoft.com/office/drawing/2014/main" id="{6CA1B4E5-A663-581B-1B44-C2AADBDB06C1}"/>
              </a:ext>
            </a:extLst>
          </p:cNvPr>
          <p:cNvSpPr txBox="1"/>
          <p:nvPr/>
        </p:nvSpPr>
        <p:spPr>
          <a:xfrm>
            <a:off x="1288869" y="6299747"/>
            <a:ext cx="9431382" cy="276999"/>
          </a:xfrm>
          <a:prstGeom prst="rect">
            <a:avLst/>
          </a:prstGeom>
          <a:noFill/>
        </p:spPr>
        <p:txBody>
          <a:bodyPr wrap="square" rtlCol="0">
            <a:spAutoFit/>
          </a:bodyPr>
          <a:lstStyle/>
          <a:p>
            <a:r>
              <a:rPr lang="fr-FR" sz="1200" dirty="0">
                <a:solidFill>
                  <a:schemeClr val="accent5">
                    <a:lumMod val="75000"/>
                  </a:schemeClr>
                </a:solidFill>
                <a:latin typeface="Poppins" panose="00000500000000000000" pitchFamily="2" charset="0"/>
                <a:cs typeface="Poppins" panose="00000500000000000000" pitchFamily="2" charset="0"/>
              </a:rPr>
              <a:t>Les critères environnementaux obtiennent une majorité de notes positives, sauf sur les gaz à effet de serre.</a:t>
            </a:r>
          </a:p>
        </p:txBody>
      </p:sp>
    </p:spTree>
    <p:extLst>
      <p:ext uri="{BB962C8B-B14F-4D97-AF65-F5344CB8AC3E}">
        <p14:creationId xmlns:p14="http://schemas.microsoft.com/office/powerpoint/2010/main" val="35369955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1F431363D0A4394D45626BF2C016D" ma:contentTypeVersion="14" ma:contentTypeDescription="Crée un document." ma:contentTypeScope="" ma:versionID="c022ea29a551c987c8ec1008ad1db11d">
  <xsd:schema xmlns:xsd="http://www.w3.org/2001/XMLSchema" xmlns:xs="http://www.w3.org/2001/XMLSchema" xmlns:p="http://schemas.microsoft.com/office/2006/metadata/properties" xmlns:ns2="e4543bbf-defa-48b6-a5af-09ef13664648" xmlns:ns3="ad58446a-693c-4d5f-866b-9d5a0df8fa1b" targetNamespace="http://schemas.microsoft.com/office/2006/metadata/properties" ma:root="true" ma:fieldsID="02ecfc789692ddf65d81d9805bba00f2" ns2:_="" ns3:_="">
    <xsd:import namespace="e4543bbf-defa-48b6-a5af-09ef13664648"/>
    <xsd:import namespace="ad58446a-693c-4d5f-866b-9d5a0df8fa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DAT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43bbf-defa-48b6-a5af-09ef13664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 ma:index="12" nillable="true" ma:displayName="DATE" ma:format="DateOnly" ma:internalName="DATE">
      <xsd:simpleType>
        <xsd:restriction base="dms:DateTime"/>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e3fc948c-5030-4522-a8e3-357725900d9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58446a-693c-4d5f-866b-9d5a0df8fa1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6a2dd79-70b5-4e56-afb8-faef82de2dcd}" ma:internalName="TaxCatchAll" ma:showField="CatchAllData" ma:web="ad58446a-693c-4d5f-866b-9d5a0df8fa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543bbf-defa-48b6-a5af-09ef13664648">
      <Terms xmlns="http://schemas.microsoft.com/office/infopath/2007/PartnerControls"/>
    </lcf76f155ced4ddcb4097134ff3c332f>
    <DATE xmlns="e4543bbf-defa-48b6-a5af-09ef13664648" xsi:nil="true"/>
    <TaxCatchAll xmlns="ad58446a-693c-4d5f-866b-9d5a0df8fa1b" xsi:nil="true"/>
  </documentManagement>
</p:properties>
</file>

<file path=customXml/itemProps1.xml><?xml version="1.0" encoding="utf-8"?>
<ds:datastoreItem xmlns:ds="http://schemas.openxmlformats.org/officeDocument/2006/customXml" ds:itemID="{35A0DE9A-4B63-4B70-B10C-B1A1CB224058}"/>
</file>

<file path=customXml/itemProps2.xml><?xml version="1.0" encoding="utf-8"?>
<ds:datastoreItem xmlns:ds="http://schemas.openxmlformats.org/officeDocument/2006/customXml" ds:itemID="{E0E8CAA7-C5DC-45ED-AF81-2AB63055504D}"/>
</file>

<file path=customXml/itemProps3.xml><?xml version="1.0" encoding="utf-8"?>
<ds:datastoreItem xmlns:ds="http://schemas.openxmlformats.org/officeDocument/2006/customXml" ds:itemID="{0E6D350F-8591-4D6D-9BC7-5651844A8867}"/>
</file>

<file path=docProps/app.xml><?xml version="1.0" encoding="utf-8"?>
<Properties xmlns="http://schemas.openxmlformats.org/officeDocument/2006/extended-properties" xmlns:vt="http://schemas.openxmlformats.org/officeDocument/2006/docPropsVTypes">
  <TotalTime>3371</TotalTime>
  <Words>2240</Words>
  <Application>Microsoft Office PowerPoint</Application>
  <PresentationFormat>Grand écran</PresentationFormat>
  <Paragraphs>269</Paragraphs>
  <Slides>26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Poppins</vt:lpstr>
      <vt:lpstr>Poppins Light</vt:lpstr>
      <vt:lpstr>Wingdings</vt:lpstr>
      <vt:lpstr>Thème Office</vt:lpstr>
      <vt:lpstr>Étude pour  le Conseil de l'Ordre des Architectes de Normandie sur les enjeux de la Responsabilité Sociétale des Architectes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recommandations proposées par notre institut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57 rue d’Amsterdam, 75008 Paris  +33 1 53 32 17 13 06 09 65 19 12  f.tambutet@symbial.fr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Déal</dc:creator>
  <cp:lastModifiedBy>FREDERIC TAMBUTET</cp:lastModifiedBy>
  <cp:revision>456</cp:revision>
  <dcterms:created xsi:type="dcterms:W3CDTF">2023-10-03T15:55:32Z</dcterms:created>
  <dcterms:modified xsi:type="dcterms:W3CDTF">2025-01-12T22:23:54Z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0x010100A351F431363D0A4394D45626BF2C016D</vt:lpwstr>
  </property>
</Properties>
</file>